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75"/>
  </p:notesMasterIdLst>
  <p:sldIdLst>
    <p:sldId id="350" r:id="rId5"/>
    <p:sldId id="262" r:id="rId6"/>
    <p:sldId id="257" r:id="rId7"/>
    <p:sldId id="258" r:id="rId8"/>
    <p:sldId id="259" r:id="rId9"/>
    <p:sldId id="351" r:id="rId10"/>
    <p:sldId id="352" r:id="rId11"/>
    <p:sldId id="385" r:id="rId12"/>
    <p:sldId id="413" r:id="rId13"/>
    <p:sldId id="377" r:id="rId14"/>
    <p:sldId id="378" r:id="rId15"/>
    <p:sldId id="379" r:id="rId16"/>
    <p:sldId id="380" r:id="rId17"/>
    <p:sldId id="381" r:id="rId18"/>
    <p:sldId id="382" r:id="rId19"/>
    <p:sldId id="383" r:id="rId20"/>
    <p:sldId id="414" r:id="rId21"/>
    <p:sldId id="415" r:id="rId22"/>
    <p:sldId id="416" r:id="rId23"/>
    <p:sldId id="386" r:id="rId24"/>
    <p:sldId id="417" r:id="rId25"/>
    <p:sldId id="418" r:id="rId26"/>
    <p:sldId id="419" r:id="rId27"/>
    <p:sldId id="420" r:id="rId28"/>
    <p:sldId id="421" r:id="rId29"/>
    <p:sldId id="422" r:id="rId30"/>
    <p:sldId id="423" r:id="rId31"/>
    <p:sldId id="424" r:id="rId32"/>
    <p:sldId id="425" r:id="rId33"/>
    <p:sldId id="426" r:id="rId34"/>
    <p:sldId id="427"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44" r:id="rId52"/>
    <p:sldId id="445" r:id="rId53"/>
    <p:sldId id="446" r:id="rId54"/>
    <p:sldId id="447" r:id="rId55"/>
    <p:sldId id="448" r:id="rId56"/>
    <p:sldId id="449" r:id="rId57"/>
    <p:sldId id="450" r:id="rId58"/>
    <p:sldId id="451" r:id="rId59"/>
    <p:sldId id="452" r:id="rId60"/>
    <p:sldId id="453" r:id="rId61"/>
    <p:sldId id="263" r:id="rId62"/>
    <p:sldId id="454" r:id="rId63"/>
    <p:sldId id="395" r:id="rId64"/>
    <p:sldId id="401" r:id="rId65"/>
    <p:sldId id="393" r:id="rId66"/>
    <p:sldId id="392" r:id="rId67"/>
    <p:sldId id="345" r:id="rId68"/>
    <p:sldId id="346" r:id="rId69"/>
    <p:sldId id="396" r:id="rId70"/>
    <p:sldId id="397" r:id="rId71"/>
    <p:sldId id="398" r:id="rId72"/>
    <p:sldId id="400" r:id="rId73"/>
    <p:sldId id="399" r:id="rId74"/>
    <p:sldId id="402" r:id="rId75"/>
    <p:sldId id="403" r:id="rId76"/>
    <p:sldId id="404" r:id="rId77"/>
    <p:sldId id="405" r:id="rId78"/>
    <p:sldId id="406" r:id="rId79"/>
    <p:sldId id="407" r:id="rId80"/>
    <p:sldId id="408" r:id="rId81"/>
    <p:sldId id="409" r:id="rId82"/>
    <p:sldId id="410" r:id="rId83"/>
    <p:sldId id="411" r:id="rId84"/>
    <p:sldId id="412" r:id="rId85"/>
    <p:sldId id="841" r:id="rId86"/>
    <p:sldId id="845" r:id="rId87"/>
    <p:sldId id="846" r:id="rId88"/>
    <p:sldId id="847" r:id="rId89"/>
    <p:sldId id="848" r:id="rId90"/>
    <p:sldId id="849" r:id="rId91"/>
    <p:sldId id="850" r:id="rId92"/>
    <p:sldId id="851" r:id="rId93"/>
    <p:sldId id="852" r:id="rId94"/>
    <p:sldId id="854" r:id="rId95"/>
    <p:sldId id="855" r:id="rId96"/>
    <p:sldId id="856" r:id="rId97"/>
    <p:sldId id="369" r:id="rId98"/>
    <p:sldId id="370" r:id="rId99"/>
    <p:sldId id="371" r:id="rId100"/>
    <p:sldId id="372" r:id="rId101"/>
    <p:sldId id="373" r:id="rId102"/>
    <p:sldId id="374" r:id="rId103"/>
    <p:sldId id="857" r:id="rId104"/>
    <p:sldId id="510" r:id="rId105"/>
    <p:sldId id="509" r:id="rId106"/>
    <p:sldId id="503" r:id="rId107"/>
    <p:sldId id="508" r:id="rId108"/>
    <p:sldId id="858" r:id="rId109"/>
    <p:sldId id="860" r:id="rId110"/>
    <p:sldId id="861" r:id="rId111"/>
    <p:sldId id="862" r:id="rId112"/>
    <p:sldId id="863" r:id="rId113"/>
    <p:sldId id="384" r:id="rId114"/>
    <p:sldId id="864" r:id="rId115"/>
    <p:sldId id="455" r:id="rId116"/>
    <p:sldId id="456" r:id="rId117"/>
    <p:sldId id="457" r:id="rId118"/>
    <p:sldId id="807" r:id="rId119"/>
    <p:sldId id="808" r:id="rId120"/>
    <p:sldId id="865" r:id="rId121"/>
    <p:sldId id="866" r:id="rId122"/>
    <p:sldId id="387" r:id="rId123"/>
    <p:sldId id="809" r:id="rId124"/>
    <p:sldId id="810" r:id="rId125"/>
    <p:sldId id="811" r:id="rId126"/>
    <p:sldId id="463" r:id="rId127"/>
    <p:sldId id="464" r:id="rId128"/>
    <p:sldId id="465" r:id="rId129"/>
    <p:sldId id="466" r:id="rId130"/>
    <p:sldId id="467" r:id="rId131"/>
    <p:sldId id="468" r:id="rId132"/>
    <p:sldId id="469" r:id="rId133"/>
    <p:sldId id="470" r:id="rId134"/>
    <p:sldId id="471" r:id="rId135"/>
    <p:sldId id="472" r:id="rId136"/>
    <p:sldId id="473" r:id="rId137"/>
    <p:sldId id="474" r:id="rId138"/>
    <p:sldId id="475" r:id="rId139"/>
    <p:sldId id="521" r:id="rId140"/>
    <p:sldId id="516" r:id="rId141"/>
    <p:sldId id="515" r:id="rId142"/>
    <p:sldId id="517" r:id="rId143"/>
    <p:sldId id="518" r:id="rId144"/>
    <p:sldId id="520" r:id="rId145"/>
    <p:sldId id="485" r:id="rId146"/>
    <p:sldId id="486" r:id="rId147"/>
    <p:sldId id="482" r:id="rId148"/>
    <p:sldId id="487" r:id="rId149"/>
    <p:sldId id="488" r:id="rId150"/>
    <p:sldId id="489" r:id="rId151"/>
    <p:sldId id="491" r:id="rId152"/>
    <p:sldId id="536" r:id="rId153"/>
    <p:sldId id="537" r:id="rId154"/>
    <p:sldId id="538" r:id="rId155"/>
    <p:sldId id="539" r:id="rId156"/>
    <p:sldId id="540" r:id="rId157"/>
    <p:sldId id="541" r:id="rId158"/>
    <p:sldId id="542" r:id="rId159"/>
    <p:sldId id="543" r:id="rId160"/>
    <p:sldId id="544" r:id="rId161"/>
    <p:sldId id="545" r:id="rId162"/>
    <p:sldId id="872" r:id="rId163"/>
    <p:sldId id="873" r:id="rId164"/>
    <p:sldId id="874" r:id="rId165"/>
    <p:sldId id="875" r:id="rId166"/>
    <p:sldId id="876" r:id="rId167"/>
    <p:sldId id="877" r:id="rId168"/>
    <p:sldId id="878" r:id="rId169"/>
    <p:sldId id="879" r:id="rId170"/>
    <p:sldId id="880" r:id="rId171"/>
    <p:sldId id="260" r:id="rId172"/>
    <p:sldId id="261" r:id="rId173"/>
    <p:sldId id="288" r:id="rId174"/>
  </p:sldIdLst>
  <p:sldSz cx="18288000" cy="10287000"/>
  <p:notesSz cx="6858000" cy="9144000"/>
  <p:embeddedFontLst>
    <p:embeddedFont>
      <p:font typeface="Antonio Ultra-Bold" panose="020B0604020202020204" charset="-18"/>
      <p:regular r:id="rId176"/>
      <p:bold r:id="rId177"/>
    </p:embeddedFont>
    <p:embeddedFont>
      <p:font typeface="Arial Black" panose="020B0A04020102020204" pitchFamily="34" charset="0"/>
      <p:bold r:id="rId178"/>
    </p:embeddedFont>
    <p:embeddedFont>
      <p:font typeface="Calibri (MS)" panose="020B0604020202020204" charset="0"/>
      <p:regular r:id="rId179"/>
      <p:bold r:id="rId180"/>
      <p:italic r:id="rId181"/>
      <p:boldItalic r:id="rId182"/>
    </p:embeddedFont>
    <p:embeddedFont>
      <p:font typeface="Calibri (MS) Bold" panose="020B0604020202020204" charset="0"/>
      <p:regular r:id="rId183"/>
      <p:bold r:id="rId184"/>
      <p:italic r:id="rId185"/>
      <p:boldItalic r:id="rId186"/>
    </p:embeddedFont>
    <p:embeddedFont>
      <p:font typeface="Consolas" panose="020B0609020204030204" pitchFamily="49" charset="0"/>
      <p:regular r:id="rId187"/>
      <p:bold r:id="rId188"/>
      <p:italic r:id="rId189"/>
      <p:boldItalic r:id="rId190"/>
    </p:embeddedFont>
    <p:embeddedFont>
      <p:font typeface="Open Sans" panose="020B0606030504020204" pitchFamily="34" charset="0"/>
      <p:regular r:id="rId191"/>
      <p:bold r:id="rId192"/>
      <p:italic r:id="rId193"/>
      <p:boldItalic r:id="rId194"/>
    </p:embeddedFont>
    <p:embeddedFont>
      <p:font typeface="Open Sans Bold" panose="020B0806030504020204" pitchFamily="34" charset="0"/>
      <p:regular r:id="rId195"/>
      <p:bold r:id="rId196"/>
      <p:italic r:id="rId197"/>
      <p:boldItalic r:id="rId198"/>
    </p:embeddedFont>
    <p:embeddedFont>
      <p:font typeface="Open Sans Semi-Bold" panose="020B0604020202020204" charset="0"/>
      <p:regular r:id="rId199"/>
      <p:bold r:id="rId200"/>
      <p:italic r:id="rId201"/>
      <p:boldItalic r:id="rId202"/>
    </p:embeddedFont>
    <p:embeddedFont>
      <p:font typeface="Roboto" panose="02000000000000000000" pitchFamily="2" charset="0"/>
      <p:regular r:id="rId203"/>
      <p:bold r:id="rId204"/>
      <p:italic r:id="rId205"/>
      <p:boldItalic r:id="rId20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4" autoAdjust="0"/>
    <p:restoredTop sz="94589" autoAdjust="0"/>
  </p:normalViewPr>
  <p:slideViewPr>
    <p:cSldViewPr>
      <p:cViewPr>
        <p:scale>
          <a:sx n="76" d="100"/>
          <a:sy n="76" d="100"/>
        </p:scale>
        <p:origin x="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font" Target="fonts/font16.fntdata"/><Relationship Id="rId205" Type="http://schemas.openxmlformats.org/officeDocument/2006/relationships/font" Target="fonts/font30.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font" Target="fonts/font6.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font" Target="fonts/font17.fntdata"/><Relationship Id="rId206" Type="http://schemas.openxmlformats.org/officeDocument/2006/relationships/font" Target="fonts/font31.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font" Target="fonts/font7.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font" Target="fonts/font18.fntdata"/><Relationship Id="rId207"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font" Target="fonts/font8.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font" Target="fonts/font19.fntdata"/><Relationship Id="rId199" Type="http://schemas.openxmlformats.org/officeDocument/2006/relationships/font" Target="fonts/font24.fntdata"/><Relationship Id="rId203" Type="http://schemas.openxmlformats.org/officeDocument/2006/relationships/font" Target="fonts/font28.fntdata"/><Relationship Id="rId208"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font" Target="fonts/font9.fntdata"/><Relationship Id="rId189" Type="http://schemas.openxmlformats.org/officeDocument/2006/relationships/font" Target="fonts/font14.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font" Target="fonts/font4.fntdata"/><Relationship Id="rId195" Type="http://schemas.openxmlformats.org/officeDocument/2006/relationships/font" Target="fonts/font20.fntdata"/><Relationship Id="rId209" Type="http://schemas.openxmlformats.org/officeDocument/2006/relationships/theme" Target="theme/theme1.xml"/><Relationship Id="rId190" Type="http://schemas.openxmlformats.org/officeDocument/2006/relationships/font" Target="fonts/font15.fntdata"/><Relationship Id="rId204" Type="http://schemas.openxmlformats.org/officeDocument/2006/relationships/font" Target="fonts/font29.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5.fntdata"/><Relationship Id="rId210" Type="http://schemas.openxmlformats.org/officeDocument/2006/relationships/tableStyles" Target="tableStyle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notesMaster" Target="notesMasters/notesMaster1.xml"/><Relationship Id="rId196" Type="http://schemas.openxmlformats.org/officeDocument/2006/relationships/font" Target="fonts/font21.fntdata"/><Relationship Id="rId200" Type="http://schemas.openxmlformats.org/officeDocument/2006/relationships/font" Target="fonts/font25.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font" Target="fonts/font11.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font" Target="fonts/font1.fntdata"/><Relationship Id="rId197" Type="http://schemas.openxmlformats.org/officeDocument/2006/relationships/font" Target="fonts/font22.fntdata"/><Relationship Id="rId201" Type="http://schemas.openxmlformats.org/officeDocument/2006/relationships/font" Target="fonts/font26.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font" Target="fonts/font12.fntdata"/><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font" Target="fonts/font2.fntdata"/><Relationship Id="rId198" Type="http://schemas.openxmlformats.org/officeDocument/2006/relationships/font" Target="fonts/font23.fntdata"/><Relationship Id="rId202" Type="http://schemas.openxmlformats.org/officeDocument/2006/relationships/font" Target="fonts/font27.fntdata"/><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font" Target="fonts/font13.fntdata"/><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font" Target="fonts/font3.fntdata"/></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5-21T12:29:39.698"/>
    </inkml:context>
    <inkml:brush xml:id="br0">
      <inkml:brushProperty name="width" value="0.05292" units="cm"/>
      <inkml:brushProperty name="height" value="0.05292" units="cm"/>
    </inkml:brush>
  </inkml:definitions>
  <inkml:trace contextRef="#ctx0" brushRef="#br0">8837 2408 0,'0'26'32,"0"1"-32,0 78 15,0 239 1,0-291-1,0 53 1,0-53 0,0 106-1,0-106 1,53 0 0,-53-27-16,26 53 31,-26-52-16,27 26 17,26-53-17,-27 26 1,133 1 15,-106 26-15,-27-53-16,1 0 15,26 0 1,-53-27 62,0 1-62,0-27-16,0 26 31</inkml:trace>
  <inkml:trace contextRef="#ctx0" brushRef="#br0" timeOffset="1002.77">9393 2990 0,'0'26'47,"0"1"-47,26 26 15,-26 0 1,0-1-16,0 54 31,27-106-31,-1 80 31,27-54-31,-27-26 16,54 79 15,-54-79 1</inkml:trace>
  <inkml:trace contextRef="#ctx0" brushRef="#br0" timeOffset="1486.32">9737 2725 0,'26'0'32</inkml:trace>
  <inkml:trace contextRef="#ctx0" brushRef="#br0" timeOffset="2347.37">9895 2884 0,'0'0'0,"-53"0"16,1 26 0,25-26-1,1 53 1,26-26 31,0-1-47,0 80 15,0-53 1,53 0 15,-27-53-31,53 0 16,-26 0 15,-26 0-15,79 0-1</inkml:trace>
  <inkml:trace contextRef="#ctx0" brushRef="#br0" timeOffset="3134.07">10160 2884 0,'0'53'78,"0"53"-46,26-53-1,-26 79 0,0-53-15,0-52-16,-52-27 15,-1 79 17,53-52 30,26-27-31,80 0 1,-27-27-1,-26 27 0,-53-26 16</inkml:trace>
  <inkml:trace contextRef="#ctx0" brushRef="#br0" timeOffset="3745.12">10795 2222 0,'0'477'31,"0"-954"-31,0 1139 0,0-503 15,0 158 1,79 1 15,-79-424 47,0 79-78</inkml:trace>
  <inkml:trace contextRef="#ctx0" brushRef="#br0" timeOffset="4516.22">10821 3440 0,'27'0'78,"-27"-80"-31,26 80-16,1 0-16,-27-26 1,53 105 62,-27-52-31,-26 25-16,0 54-15,0 0 15,-106-26 0,53-28-15,-79 1 0,26 0 15,80-53 16,26-79-16,0 52-31,106-105 31</inkml:trace>
  <inkml:trace contextRef="#ctx0" brushRef="#br0" timeOffset="5171.93">11298 3122 0,'0'0'0,"26"27"16,27 25-1,-26 28 1,25-80-16,-52 26 16,27 27-1,26-53 17,-27 27-17,1-27 1,-27-27 62,0-26-78</inkml:trace>
  <inkml:trace contextRef="#ctx0" brushRef="#br0" timeOffset="5616.62">11562 3149 0,'0'52'47,"0"28"-47,0 264 31,-26 26-15,-27-158-1,0 0-15,-53 423 16,106-530-1,0 107 1,0-133 0,-26 54 15,26-160 31,185-475-46</inkml:trace>
  <inkml:trace contextRef="#ctx0" brushRef="#br0" timeOffset="6277.81">12912 2910 0,'26'0'47,"27"0"0,185 0-16,212 0 0,-106 0 0</inkml:trace>
  <inkml:trace contextRef="#ctx0" brushRef="#br0" timeOffset="7340.78">12991 3281 0,'27'0'47,"78"0"-16,-52 0 1,53-53-1,-53 53-15,0 0-1,-27 0-15,27 0 16,106-27-1,-80 27 17,-79-26 15,27 26-16,52-26-16,1 26 1,78 0 0,-105 0-1,-26 0 1,-27-53 171</inkml:trace>
  <inkml:trace contextRef="#ctx0" brushRef="#br0" timeOffset="8011.84">15346 2196 0,'26'0'15,"1"0"17,-27-53-32,79 53 31,-52 0 0,78 27 0,-78-27 1</inkml:trace>
  <inkml:trace contextRef="#ctx0" brushRef="#br0" timeOffset="9387.87">15478 2196 0,'0'53'47,"0"0"-31,0 159 15,0 132 0,0-292-31,0 81 32,0 25-1,-53-25 0,53-80-31,-26 105 31,-27-52 1,53-79-32,-27 26 31,27 26 63,0 0-63,53-79 172,133 0-172,-1-79 0,-132 79 16,0 0-15,-27 0-17,53 0 16</inkml:trace>
  <inkml:trace contextRef="#ctx0" brushRef="#br0" timeOffset="11701.54">16510 2646 0,'26'0'62,"1"-106"-31,158-159 1,-185 239-17,27-1-15,26 1 16,-1 26 156,1 26-157,-53 107 17,53-54-17,-53-52-15,0 78 32,0-78-32,0-1 15,0 54 1,0 26 15,-79 26 0,26-79-15,27 0-16,-133 26 31,53-26 0,79 0 126,27-80-32,53 1-125,0-53 15,53 79 79,-53 0-63,-26 0-15,78 53 0,-52-27-1,53 80 1,26-27-1,-105-52-15,-1-1 47,-26-52 16,0-1-48,0-79 1,0 80 31</inkml:trace>
  <inkml:trace contextRef="#ctx0" brushRef="#br0" timeOffset="12144.95">17859 3228 0,'0'106'47,"0"-53"-47,0 158 31,0-105 0,-26-106 32</inkml:trace>
  <inkml:trace contextRef="#ctx0" brushRef="#br0" timeOffset="13573.26">18653 2170 0,'0'132'47,"-79"53"-15,26-53-1,79-132 125,27 0-125,27 0 79,-1 106-95,-26-26 17,-27 25-1,-26-52 0,0 0-31,0 0 31,0 27 1,-79-28-1,52 28-16,-52-54 17,-106-26-1,53-26 0,105 26-31,-26-53 31,27-26 1,26-27-1,132-53 0,-79 53-31</inkml:trace>
  <inkml:trace contextRef="#ctx0" brushRef="#br0" timeOffset="14380.89">18680 2275 0,'79'-53'16,"-53"53"15,80 0 0,-79 0 0,26 0 1,0 0-1,-27 0 0,27 0 110</inkml:trace>
  <inkml:trace contextRef="#ctx0" brushRef="#br0" timeOffset="14919.87">19447 3069 0,'0'27'16,"0"105"-1,0-53 1,-53 27-16,27 79 16,-27-79-16,53 53 31,0-186 47</inkml:trace>
  <inkml:trace contextRef="#ctx0" brushRef="#br0" timeOffset="16829.5">20638 2408 0,'-53'79'62,"53"-52"-46,-27 52-1,27-53 1,0 1-16,0 52 16,0 1-1,0-54 1,53 27 0,-53 0-1,27 26 1,-27 1 15,0-54-15,0 1-1,0 25 79,-53-25-63,26-27-31,1 0 32,-1 0-1,-26 0-16,27 0 1,-1 0 0,-26-53-1,-52-53 17,105 80 14,0-1-30,0 1 0,132-159 15,-106 158 0,54 27 0,52-26 1,80-1-1,-186-26 94,27 27-94,-53-54 0,27 28 1,25-1-32,-52 26 31,0 1-31,0-54 31,0 27 0,-26 27 1,-27 26 77,-79 106-62,52-27-31,1 1 30,26-80 33</inkml:trace>
  <inkml:trace contextRef="#ctx0" brushRef="#br0" timeOffset="17374.16">21828 3122 0,'0'106'16,"0"238"15,0-132 0,-26-133 1,-1-79 14,54-53-14</inkml:trace>
  <inkml:trace contextRef="#ctx0" brushRef="#br0" timeOffset="18783.5">22490 2646 0,'52'0'47,"-25"-80"-16,105 54 0,-79 26-15,0 53 77,-26 79-61,25 1-1,-78-54 0,-27 0-15,-79 27 15,26-106 0,79 0 1,80 0 77,27 0-93,184 0 15,-52 53-16,-185 0 17,105 79-1,-106-105-15,-26 26-1,0-27 32,0 53-16,-106-26 1,-185-26-17,-106-27 16,159 0 16,159-27-15,-27-26-17,53-52 16,80-28 1,52 80-1</inkml:trace>
  <inkml:trace contextRef="#ctx0" brushRef="#br0" timeOffset="19530.02">24289 3466 0,'0'53'16,"0"-27"-16,0 160 31,0 105 0,0-185 0,26-106 32</inkml:trace>
  <inkml:trace contextRef="#ctx0" brushRef="#br0" timeOffset="20433.71">25030 3572 0,'26'-53'31,"-26"-26"16,53-27-15,79-106-17,53-158 16,-26 26 1,-132 291-1,-1 238 125,-26-79-156,0 370 31,0-344-31,0 159 32,0-238-32,0-26 31,0 52-15,0 1 15,0-107 47,0 1-62,27-1-16</inkml:trace>
  <inkml:trace contextRef="#ctx0" brushRef="#br0" timeOffset="20954.73">26432 3413 0,'0'0'0,"0"159"31,0-106-16,0 79 1,0-26 0,0-80-1,0 54 17,-80-27-17,80 26-15</inkml:trace>
  <inkml:trace contextRef="#ctx0" brushRef="#br0" timeOffset="23003.67">27411 3492 0,'26'-26'93,"27"26"-77,-53-53 0,106-79 15,0-27 0,79-185 0,133-106-15,-239 318 15,-79 158 47,0 27-62,0 397 0,0-185 15,0-186-31,0 80 31,0-106-15,0 0-1,26-53 126,80-80-125</inkml:trace>
  <inkml:trace contextRef="#ctx0" brushRef="#br0" timeOffset="23842.73">29528 2143 0,'0'0'15,"-53"27"-15,79-27 125,1 52-93,78 54-1,-25 0 0,-80-79-15,26-1-16,27 80 31,-53-80-15,0 80 15,0-26 0,0-27-15,-26-1 15,-107 28 0,-52-80 0,79-53 1,53-26-1,53-54 0,0-52 0</inkml:trace>
  <inkml:trace contextRef="#ctx0" brushRef="#br0" timeOffset="24688.83">29686 2011 0,'27'0'31,"-1"-27"-15,27 27-16,-26-26 16,184 26 15,-131-53 0,-28 53 47</inkml:trace>
  <inkml:trace contextRef="#ctx0" brushRef="#br0" timeOffset="25232.11">30612 2725 0,'0'53'31,"0"27"-31,0 237 31,0 27 1,0-238-17,0-80-15,27-26 94</inkml:trace>
  <inkml:trace contextRef="#ctx0" brushRef="#br0" timeOffset="27349.97">31829 2222 0,'-26'0'78,"-80"106"-46,-53 106-1,80-106 0,52-27 0,1-79 1,26 27-1,26-1 0,107 27 0,-54-53-15,1 27 15,-54-27 1,0-53 30,-26-53-46,-26-27 15,-53 28 0,52 78 0,1 1 1,-1 26-17,54-80 142,-27 54-111,26 26 1,1 0-15,26 53-1,-1 79 0,-25-105-15,-1 52-1,-26-53 1,0 80 0,27-79-1,-27 52 1,0-26-1,0 0 1,0 53 0,0-80-1,-53-26-15,26 132 16,-25-105 0,-1 52-1,0-52 16,0-27 1,26 26-32,-52-26 31,52 0 0,27-106 0</inkml:trace>
  <inkml:trace contextRef="#ctx0" brushRef="#br0" timeOffset="28031.75">32200 3201 0,'53'53'47,"-53"159"-32,0-186 1,0 54 0,0-1-1,0-26-15,26 0 16,-26 0-1,0-27 17</inkml:trace>
  <inkml:trace contextRef="#ctx0" brushRef="#br0" timeOffset="30159.67">33258 2328 0,'80'0'16,"52"-53"15,0 53 0,-105 0 32,-27 27-16,79-1-16,-26 54 0,-53-27 47,0 0-62,0-1 0,0 1-1,0 106 1,0 0 0,-27-27-1,27-79 1,-79 79-1,79-105 1,-26 52 0,26-26-1,-53-26 1,53-1 46,-27-26-46,1 0 31</inkml:trace>
  <inkml:trace contextRef="#ctx0" brushRef="#br0" timeOffset="30732.72">33629 2884 0,'52'0'32,"-104"0"-32,131 0 0,-26-26 15,106 26 1,105 0 15,-158 0-15,-132 0 109</inkml:trace>
  <inkml:trace contextRef="#ctx0" brushRef="#br0" timeOffset="31940.69">34660 2328 0,'53'-53'31,"0"53"-31,344 0 31,-238 0 1,-133 80 139,-26-54-171,0 1 16,27 449 15,-27 212 1,-106-238-1,53-186 0,53-131 0,-26-54 1,-27-79 61,26 0-93,1 0 16,-1 0 0,-290-53 15,26 0-31,-715-159 31,715 212-31,-26 0 16</inkml:trace>
  <inkml:trace contextRef="#ctx0" brushRef="#br0" timeOffset="34302.67">9737 7011 0,'79'80'32,"-79"79"-17,26 52 1,27 54 15,0-186 0,-26-79 48,105-264-48,-53 105 0,-26 53 0,53 53 1,-79 53 14,52 0-14,-52 0-1</inkml:trace>
  <inkml:trace contextRef="#ctx0" brushRef="#br0" timeOffset="36002.64">11033 7276 0,'79'0'31,"-158"0"-31,211 0 16,-79 0 0,27 0 15,-54 0-15,27 0-1,-53-53 16,0 27-31,0-80 16,-53 53 15,0 53 1,-26 53 14,-27 132 1,27-53-15,79-52-1,26-27-16,27 0 17,-27-53-17,27 26 1,106-26 15,-79 0-31,343-53 31,-317 0 1,-106 0-1,0 27 16,0-27-47,0 79 109,-27 1-93,27 26-1,0 0-15,0 26 16,0-53-16,53 80 31,0-106 1,0 0-1,-27 0-16,54-26 1,-1-80 0,-79 0 15,0 80-15,0-27-1,0 26 1,0 1-1,0-54 1,-26 80 15,-27 0 1,53-26-17,-106 26 1,53 0-1,-53 0 1,80 0 0,26 26 31,0 27-47,-27-53 46,27 27-14</inkml:trace>
  <inkml:trace contextRef="#ctx0" brushRef="#br0" timeOffset="36561.91">12409 6932 0,'0'0'0,"0"291"15,0-53 1,0-79 0,0-80-16,0-52 15,0-54 95,53-52-95</inkml:trace>
  <inkml:trace contextRef="#ctx0" brushRef="#br0" timeOffset="37408.43">12753 7461 0,'0'0'0,"0"133"16,26-54 0,27 0-1,-26-79 17,-27 27-17,26-27 1,1 0-1,184-53 17,-184 26-32,-27 1 15,26-1 1,-26 1-16,53-133 31,-53 133-31,0-1 16,0 1-1,0-54 17,0 133 77,0 27-109,0-27 16,0 0-16,0 0 15,0 26 1,53-26 15,-26-53 32,78 0-32</inkml:trace>
  <inkml:trace contextRef="#ctx0" brushRef="#br0" timeOffset="38672.91">13679 7355 0,'0'0'0,"-79"80"31,79-54-31,-53 80 31,53 0 1,0-27-1,0-52 0,0-1-15,26 27-1,27-53 1,26 27 0,1-1-16,105-26 15,-79 0 1,79 0-1,-53-53 17,-26 0-1,-53 0 0,-53-26 0,0 52-15,0-25 15,0 25-15,-26 27 46,-107 27-30,80-1-1,27 106-15,26 54 15,79-28 0,27-78 0,-53-54 1,106-26-1,26-53 0,-159 27-15,1-27-1,-1 0-15,-26 26 16,53-78-16</inkml:trace>
  <inkml:trace contextRef="#ctx0" brushRef="#br0" timeOffset="39471.41">15478 6932 0,'0'0'0,"0"-26"16,27-1-16,105 27 31,-53 0-31,159 0 31,-185 0-31,106 0 32,-133 0-17,54 53 1,-54-26-16,54 131 31,-80-131-15,0-1-1,-27 186 17,1-186-17,-107 265 17,133-185-1,0-79 0,53-27 0,0 0 16,53 0-31,-53 26-16</inkml:trace>
  <inkml:trace contextRef="#ctx0" brushRef="#br0" timeOffset="40743.12">16378 8229 0,'0'0'0,"106"26"31,-80 53 0,-26-52 32,0 52-32,-106 1 0,53-80 0,27 0 1,-80 0-1,79-159 0,27 53 0,0 80 16,0-54-16,27 80 63,52 27-47,1 26-31,-27-1 15,0-52-15,-53 27 155,-27-27-155</inkml:trace>
  <inkml:trace contextRef="#ctx0" brushRef="#br0" timeOffset="48205.77">17965 7885 0,'53'-53'31,"-26"53"-15,78-27-1,-25 27 1,264 0 0,291 0-1,450 133 1,-768-133 0,53 0-1,-343 0-15,-27 26 63,-53-26-16,27 0-47</inkml:trace>
  <inkml:trace contextRef="#ctx0" brushRef="#br0" timeOffset="49080.69">20743 7488 0,'27'0'47,"26"0"-16,-27 0-15,133 53-1,-53 0-15,52 52 31,-131-105-31,-27 27 32,0-1-1,26 27-31,-26-26 31,0-1 0,-132 106 1,-265 159-1,239-185-31,25 0 16,-158 79-1,132-132 1,106 27-1,53-107 79,80 1-94,26-1 16</inkml:trace>
  <inkml:trace contextRef="#ctx0" brushRef="#br0" timeOffset="50312.6">23125 8123 0,'-27'-53'31,"54"106"-31,-160-106 16,-78-79-1,-292 132 16,27 0 1,396 0-17,80 26 17,0 27-1,0 106 0,0-106-31,53-27 16,0 0-1,106 1 17,-106-27-32,0 26 31,344-211 0,-239 106-31,28-53 31,-134 52 1,-78-26-1,0 106-16,26 80 110,0-1-125,26 106 32,27-79-1,0-53 0</inkml:trace>
  <inkml:trace contextRef="#ctx0" brushRef="#br0" timeOffset="50830.33">23998 7435 0,'0'185'31,"0"-26"-31,-53 132 16,0-53 0,26-132-1,-26 0-15,53-54 16,-26 1-1,-27-53 32,27-53-15,26 1-17,0-1-15</inkml:trace>
  <inkml:trace contextRef="#ctx0" brushRef="#br0" timeOffset="51365.21">23680 8123 0,'0'0'0,"27"0"16,52-27-1,-53 27 1,1 0 0,211 0-1,-26 0 17,-159 0-1,-80 0 63,54 0-63,-1 0-16</inkml:trace>
  <inkml:trace contextRef="#ctx0" brushRef="#br0" timeOffset="51734.59">25294 6906 0,'0'0'0,"-26"105"15,-54 54-15,27 132 16,0-132-16,-26 159 31,79-292-31,0 27 31,-26-53 1,26-27 30</inkml:trace>
  <inkml:trace contextRef="#ctx0" brushRef="#br0" timeOffset="53030.42">25056 7699 0,'0'0'0,"79"0"63,212 0-32,-211 27-15,-54-27-16,27 26 15,0 27 16,0 0 48,-53 27-64,27-54-15,-27 80 31,0-27 1,-53-52-1,-53 26 0,-27-53 0,107 0-31,0 0 47,-27-27-15,-27-79-1,80 80 172,-53-1-156,27-26 0,-27 53-16,26 0 0,-25 0 0,-107-79 1,132 79-1,1 0 0,105 53 47</inkml:trace>
  <inkml:trace contextRef="#ctx0" brushRef="#br0" timeOffset="56817.1">18865 1826 0,'-27'0'47,"-52"0"-16,52 0 0,-78 0 0,-186-80 1,79 27-1,106 53 31,-529 0-30,-132 0-1,661 27-31,53-27 31,53 26 0,-106 107 1,-79 158-1,26-27-15,133-237-1,-1 52 1,1 27 15,26 53 0,0-1 1,0-78-17,0-54 1,26 80 15,-26-27-31,53 107 16,-53-160-1,80 27 1,-27 26 0,-1-26-1,-25 0 1,26-26-1,-27-1 1,54 27 0,26 0-1,-54-27 1,134 27 0,528 27 15,-635-80-16,80 0 1,-53 0-16,-27 0 16,-52 0-1,132 0 1,-133-27 0,27-26-1,159-105 16,-186 158-15,27-53 0,106-53 15,-106 53-15,0 0-1,52-106 16,-52 159-15,0-79 0,0 26-1,0-26 17,0 26-17,53-106 16,-106 132-15,26-52 0,80-53 15,-106 52-15,0 54-1,0-133 16,0 106 1,0 27-32,-79-107 31,-1 28 0,1-1 0,0 0 1,79 80-32,-133-107 31,27 54 0,80 79-15,0 0 78,-80 0-94,-238 0 31,264 0-31,-52 0 31,79 79 47</inkml:trace>
  <inkml:trace contextRef="#ctx0" brushRef="#br0" timeOffset="58280.73">16880 4551 0,'0'0'0,"0"-27"15,106-52 32,-79 79-31,52-26-1,-52-1 1,-1 54 78,0 25-94,-26 1 31,0 0-31,0 27 62,0-27-46,-26-1 0,-27-25-16,27-1 0,26 27 15,-106 0 1,53 0 0,26-26-1,-25-27-15,-54 79 31,132-79 94,1 0-109,-1 0 0,1 0-1,25 0 1,-25 0-16,-1 0 16,133 53 15,-80 0 0,-79-80 125</inkml:trace>
  <inkml:trace contextRef="#ctx0" brushRef="#br0" timeOffset="58876.72">17542 4392 0,'0'53'32,"-53"370"-1,-26-132 0,79-238 0,-27-53 79,1 0-79,26-53-15</inkml:trace>
  <inkml:trace contextRef="#ctx0" brushRef="#br0" timeOffset="59440.59">17383 4815 0,'27'0'32,"-54"0"-32,106 0 31,-26 0-31,80 0 31,-107 0-15,1 0 31,52 0-16,-105 0 78,78-53-77,1 27-32</inkml:trace>
  <inkml:trace contextRef="#ctx0" brushRef="#br0" timeOffset="60253.69">18098 4577 0,'26'0'156,"27"0"-140,-27 0-1,1 27-15,105 52 16,-79-79-1,0 53 17,0 0-32,0-27 15,-53 27 48,0 27-48,0-27 17,0-27-1,-27 27-15,-52-27-1,52-26 1,-52 0-1,53 0 1,-107 0 15,107 0-15,-27 0 0,-53-132-1,106 106-15,0-80 31,0 53-15,27 0 0</inkml:trace>
  <inkml:trace contextRef="#ctx0" brushRef="#br0" timeOffset="61419.33">18150 4577 0,'0'-26'46,"0"-1"-30,27-105 15,-27 106-15,26-27 0,1 53 109,-27-27-94,26 27-16,27 0-15,0-26 32,53 26-1,-53 0-15,53 79 15,-80-52 188</inkml:trace>
  <inkml:trace contextRef="#ctx0" brushRef="#br0" timeOffset="62640.47">18944 4762 0,'80'0'16,"25"-52"15,-52 52 0,27 0 1,-107 0 77</inkml:trace>
  <inkml:trace contextRef="#ctx0" brushRef="#br0" timeOffset="63216.81">19076 4974 0,'53'0'15,"-26"0"1,-1 0-1,54 0 1,-54 0 31,1 0-31,-27-26 124,0-27-124</inkml:trace>
  <inkml:trace contextRef="#ctx0" brushRef="#br0" timeOffset="64161.37">19606 4445 0,'53'0'78,"-27"0"-63,53 0 1,-52-26 0,26 26-16,0 0 15,-27 0-15,1 0 16,25 0-16,28 26 78,-27 27-47,-53-27 32,0 107-32,-27 52 0,-52-53 1,26 53-1,-26 1 0,26-133-15,53 52 15,-27-105 31,1 0-15,-80-53-31</inkml:trace>
  <inkml:trace contextRef="#ctx0" brushRef="#br0" timeOffset="64887.04">19870 4895 0,'53'0'31,"-106"0"-31,185 0 32,-105 0-32,158 0 31,0 0 0,-158 0 47</inkml:trace>
  <inkml:trace contextRef="#ctx0" brushRef="#br0" timeOffset="73740.53">17621 291 0,'0'0'0,"27"0"15,52 0 1,80 0 0,-133 0-16,54 0 31,-54 0 0,54 53-15,-54-53-1,0 26-15,27-26 16,-53 80 31,-26 79-16,-27-1-15,53-78-1,-26 52-15,-27 106 16,26-106 15,27-105-15,-26 52 46,26-52-46,-27-1 0</inkml:trace>
  <inkml:trace contextRef="#ctx0" brushRef="#br0" timeOffset="74616.61">17674 979 0,'27'0'62,"52"0"-30,-26 0-17,26 0-15,27 0 16,26 0-1,-52 0 1,-54 0 31,1 0 47,-27 53-1</inkml:trace>
  <inkml:trace contextRef="#ctx0" brushRef="#br0" timeOffset="77200.75">19024 979 0,'26'0'125,"0"0"-94,27 0 1,0 0 15,238 106-16,0 53-16,-211-80 17,52 133 30,53 26-31,-79 0 1,-79-212-32,52 133 31,-53-133-31,27-26 31,-53 53 47,27-132-31</inkml:trace>
  <inkml:trace contextRef="#ctx0" brushRef="#br0" timeOffset="78230.56">20346 1588 0,'27'158'47,"-27"-105"-31,0 0-1,0 0-15,0 79 16,0-105 0,0 79-1,0-80 16,0 0 16,0 27-15,-53-53 61,0 0-77,-132-79 0,105 0-1,28 26 16,25 53 48</inkml:trace>
  <inkml:trace contextRef="#ctx0" brushRef="#br0" timeOffset="79659.3">19182 714 0,'-79'0'94,"0"53"-63,26-26-15,26 26 15,1-53-15,-27 26 15,26 1 31,1 25-30,52 28 155,1-27-171,-27-27-1,0 27-15,26-53 16,54 106 0,-27-53 15,-53-27-31,26 1 31,0-27 0,1 53 1,26-27-32,-53 1 46</inkml:trace>
  <inkml:trace contextRef="#ctx0" brushRef="#br0" timeOffset="83032.5">19791 79 0,'0'0'15,"0"80"1,0 52 15,0 53 0,-27-158 1,27 52 46,0-26-47,0 79 0,0-105-31,0 105 31,0-106 32,0 107-32,0-80 0</inkml:trace>
  <inkml:trace contextRef="#ctx0" brushRef="#br0" timeOffset="84803">20241 370 0,'-27'80'46,"27"-27"-46,-26 132 32,26-159-32,0 1 15,53-27 142,52-80-126,-78 80-31,26 0 94,0 80-63,26-1 0,-79-26-15,80 0-1,-80 0 1,0 0 0,0-27-1,0 1 95,-53-27-79,-27 53 0,54-53 32,-27 0-17,26 0-30,1 0 62,-1 0-47,-25 26-15,25-26 0,1 0-1,-27 0 63,26 0-15,1 0-47</inkml:trace>
  <inkml:trace contextRef="#ctx0" brushRef="#br0" timeOffset="86011.8">20241 397 0,'0'0'0,"53"0"32,-1 0-1,54 0 0,-79 26 0,26-26 1,105 0-1,-52 53 0,-53-26 32,53-27-32</inkml:trace>
  <inkml:trace contextRef="#ctx0" brushRef="#br0" timeOffset="92482.73">23363 2275 0,'-53'0'94,"26"0"-63,1 0-15,-27 0 15,27 0-15,-27 0 15,-133 27 0,133-27-15,-211 26 0,211 27 15,26-53 0,-25 53 0,-1-53-31,-133 159 32,-25 0-1,184-133-16,-105 54 1,106-54 0,-27 53-1,0-52-15,53 26 16,-53 0 0,53 0-16,-27-1 15,-26 134 1,53 52 15,0-79 0,27-1 1,-1-131-17,27 52 1,0 1-1,0-54 1,0-26-16,79 26 16,54 1-1,-107-1 1,80-26-16,132 0 16,-159 0-1,212 0 1,-238 0-16,158 0 31,-184 0-31,105-53 31,-132 27-31,79-53 16,-52 52 0,-28-26-16,28 0 15,-80 0-15,53-52 16,-53 78-16,26-290 31,-26 211-31,0-212 31,0 239-31,-53 0 16,27-27 0,-1 53-16,1 53 15,-106-159 16,132 133 1,-27 26 30,-449 0-31,317 26-31,-26 0 16,0 1 0,26-1 15</inkml:trace>
  <inkml:trace contextRef="#ctx0" brushRef="#br0" timeOffset="93432.46">21246 1270 0,'79'0'32,"451"344"-1,-1-79 0,-503-265 0,1 105 1,-1 28-1,1-28-15,-27-52 30,52-79 33,28-53-79</inkml:trace>
  <inkml:trace contextRef="#ctx0" brushRef="#br0" timeOffset="94105.33">22728 1958 0,'53'0'46,"-53"53"-30,0 0 0,0 79 15,0-79-15,-27-27 77,1-26-61,-54 0-17,-52-53 16,-159 53 1,265 0-1,-1 0 31</inkml:trace>
  <inkml:trace contextRef="#ctx0" brushRef="#br0" timeOffset="95441.28">21616 1191 0,'-52'0'110,"25"0"-79,-26 0 47,-106 0-47,54 0 1,52 0 77,26 26-78,27 27 79,0 0-95,53 79 1,-26-79 0,25 53-1,1-106 1</inkml:trace>
  <inkml:trace contextRef="#ctx0" brushRef="#br0" timeOffset="97668.76">22146 952 0,'53'-52'63,"105"-81"-32,-158 107-15,27-1-1,-1 1 1,1-53 0,-27 211 171,0-26-171,-27 105-1,1-105-15,-1 26 16,1 54 0,26-160-1,0 27 1,0-79 93,53-80-93</inkml:trace>
  <inkml:trace contextRef="#ctx0" brushRef="#br0" timeOffset="99230.87">22728 767 0,'26'53'63,"27"0"-63,0 79 31,26-52 0,-52-80-15,-27 26 15,26 1-15,-26 26-16,0-27 31,0 1 63,0 52-63,-79-79 0,52 0-15,-78 0 15,78 0 1,27-79 30,80-27-31,78 0 1,-131 106-32,52-53 31,80-26 0,-80 26 0,-79 0 63,0 0-63,0 26 1,-26 27 14,-27 0 33,0 0-48,-159 0 0,106 53 0,54 0 32,-54 0-32</inkml:trace>
  <inkml:trace contextRef="#ctx0" brushRef="#br0" timeOffset="101063.23">23812 1614 0,'159'0'78,"-132"0"-63,52 0 1,-26 0 0,79 79 15,-79-26 31,-26 27-46,26-27-16,79 132 31,-132-159 1,26 133 14,27-53-30,27 53 15,-54-133 1,-26 27 30,0-80 1</inkml:trace>
  <inkml:trace contextRef="#ctx0" brushRef="#br0" timeOffset="101786.11">24844 2302 0,'53'159'31,"-106"-318"-31,106 556 31,-53-371 1,-53-26 93,-26 0-110,53 0-15,-54-53 31,-79-26 1,107 79-1,-1-79 0,26 79 47,27-27-62</inkml:trace>
  <inkml:trace contextRef="#ctx0" brushRef="#br0" timeOffset="102355.28">23945 1376 0</inkml:trace>
  <inkml:trace contextRef="#ctx0" brushRef="#br0" timeOffset="103513.57">23945 1270 0,'-27'26'63,"-26"-26"-48,27 27-15,-1-27 16,-52 26-1,79 27 17,-53-26-1,27-27-31,-27 26 16,-53 54 15,80-54-16,52 27 157,53 26-156,80 27 15,-132-79-15,-1-1-1,27 27 1,26-53 0,-105 0 124</inkml:trace>
  <inkml:trace contextRef="#ctx0" brushRef="#br0" timeOffset="106714.37">24421 1296 0,'53'-52'62,"53"-81"-31,-53 80-15,-53-79 15,26 132 0,-26 26 110,0 398-110,-26-239 1</inkml:trace>
  <inkml:trace contextRef="#ctx0" brushRef="#br0" timeOffset="108763.17">25030 1032 0,'0'26'125,"0"107"-94,132-28 0,-53-52 0,27-26 1,-106-107 46,-53-105-47,-26 132 0,52 53 63,-26 0-47,27 0-16,-1-53-15,1 53 31,-27 0-16,53 27 188,27-27-204,78 26 16,28 80 1,-54-26-17,-52-54 1,25 0 0,54 160 15,-79-133 0,-1 52 0,-26-78-15,-26 79 15,26-27-15,-27-79-1,-105 106 17,79-53-17,-26 0 1,52-27 0,-26-26 46,27 0-62,-1 0 31,1 0-15,-1 0 15,27-26 16,-26-54-16,-27 54-15,53-1 93</inkml:trace>
  <inkml:trace contextRef="#ctx0" brushRef="#br0" timeOffset="110432.67">25956 1429 0,'26'0'31,"53"0"-15,107-27 0,-81 27-16,28 0 15,52 0 1,-159 0 46,27 0-46,265 133 0,-212-107-1,-27 53 1,0-52 0,-52-1-1,26 133 16,0 26-15,-27-105-16,27 52 31,-53-79 1</inkml:trace>
  <inkml:trace contextRef="#ctx0" brushRef="#br0" timeOffset="111049.15">27675 2037 0,'27'53'15,"-1"-26"1,1 184 0,-27-78-1,0-54 1,0-53 0,-27-26 30,-26 0-30,-26 0 0,-186-79-1,107-53 1,158 105 93,0 1-93,0-54-16</inkml:trace>
  <inkml:trace contextRef="#ctx0" brushRef="#br0" timeOffset="112317.55">26300 1111 0,'-27'27'78,"-26"-27"-63,27 0 1,-1 26 0,-52 27-1,79 0 204,0-27-203,0 1-1,0 26-15,0-27 16,0 80 15,0-53-31,0-26 16,0 25-1,53 81 17,-27-133-17,-26 26 17,27-26-17,26 0 32</inkml:trace>
  <inkml:trace contextRef="#ctx0" brushRef="#br0" timeOffset="118309.49">27464 1085 0,'53'-53'62,"26"-27"-31,-26 28 1,-27 104 139,-26 28-139,0-54-32,0 80 15,0-26 17,-53-80 14,80 26 158,-1-26-189,54 26 1,-80 27-16,26-26 15,27 26 17,-53-27-17,0 1-15,27 26 16,-27-27 15,0 1 0,-53-27 32,26 52-32,-26-52 0,0 0 1,0-26-1,27 26-15</inkml:trace>
  <inkml:trace contextRef="#ctx0" brushRef="#br0" timeOffset="119524.49">28072 767 0,'27'0'31,"-27"27"-15,0 79 0,0-27-1,0 0 1,0-52-1,26-27 1,27 26 15,0 27 1,53-26-1,-53-27-31,0 0 31,-27 0 0,-26 105 188,0-78-203,0 52-1,0 54 17,0-28-1,0-52 47,0 0-62</inkml:trace>
  <inkml:trace contextRef="#ctx0" brushRef="#br0" timeOffset="121857.24">28919 1376 0,'26'0'46,"27"-53"-30,-26 0 0,26 27-1,238-27 1,-106 26 0,27 1-1,-159 26 16,26 0 79,265 26-79,-318-26-15,27 0-1,-26 0 48,79 106-32,-54-80-15,28 27 15,-54 0-15,27 0-1,-26 0 1,-1-26-16,27 26 15,-26-27 1,-27 27-16,26-27 16,27 1-1,0 79 17,-53-53-17,53-27-15,-27 0 31,1 27 1,-27 0-17,79 27 1,-53-54 0,-26 1-1</inkml:trace>
  <inkml:trace contextRef="#ctx0" brushRef="#br0" timeOffset="124038.37">30295 185 0,'0'53'62,"0"106"-30,0 26-1,0-132 109,79-53-77,-52 0-47,78 0 15,-78 0-16,-27-26 157,-53-1-156</inkml:trace>
  <inkml:trace contextRef="#ctx0" brushRef="#br0" timeOffset="124530.56">30427 476 0,'53'0'32,"-27"106"-1,1 26 0,-27 27 0,0-132 1,0-54 124</inkml:trace>
  <inkml:trace contextRef="#ctx0" brushRef="#br0" timeOffset="126716.82">30798 370 0,'26'0'94,"-26"53"390,0-79-312,0-1-172,0 1 32,26 26-1,1 0 125,79 0-125,-80 0 1,-26 26 46,0 1-47,0 26-15,0 0-1,-106 53 16,27-54-15,53-52-16,-27 0 47,53 27-31,53-27 109,-27 0-110,80 0 16,-80 0-15,54 0 15,78 53 1,-105 0-17,0 0 16,0 0-15,-53-27 0,0 53 15,0-52-15,0 26 15,-53 26 0,27-79-15,-80 27 15,0-1 0,0-26 0,0-79 1,106 52 15,0 1-16,0-27-31</inkml:trace>
  <inkml:trace contextRef="#ctx0" brushRef="#br0" timeOffset="127771.36">31856 1244 0,'0'0'0,"26"0"79,133 0-48,79 0 0,-53 79 0,-105 80 1,52-27-1,-53-26-16,27 26 17,-53 0-1,-26-26 0,-27-53 0,26 0 1</inkml:trace>
  <inkml:trace contextRef="#ctx0" brushRef="#br0" timeOffset="128453.89">33046 2090 0,'0'0'0,"27"0"15,-1 159 16,1-133-31,-27 27 16,-106-53 125,-185-158-110,185 131-15,80 1 15,-1 26 16,-26 0-16,27-27-15,-1 27-1</inkml:trace>
  <inkml:trace contextRef="#ctx0" brushRef="#br0" timeOffset="129558.24">31141 1773 0,'27'0'47,"52"26"-16,-79 27-31,53 79 31,-26-26 0,26-79-31,-53-1 16,-53 27 125,0-53-126,-106 26 1,-26-26 15,105 0 32,28-79-32,52 53-15,26-160-16</inkml:trace>
  <inkml:trace contextRef="#ctx0" brushRef="#br0" timeOffset="131072.31">33708 1032 0,'26'0'32,"-26"53"-17,0 106 16,0-107-15,0 1-16,0-26 31,27-27 188,52 0-172,-52 0 0,78 79-16,-52-52-31,-26-27 47,-1 53-16,-26-27 79,-79 53-79,-106-79 0,79 0 0,-26 0 1,52 0-1,80-26 0,-26 26 0,-54-106 1,80 53-32,0-26 15</inkml:trace>
  <inkml:trace contextRef="#ctx0" brushRef="#br0" timeOffset="131765.06">33840 1111 0,'27'0'31,"26"-53"0,52 53 1,-25 0-17,396 0 17,-185 0-32,318 27 31,-636-27 109,-26 0-108,27 0-32</inkml:trace>
  <inkml:trace contextRef="#ctx0" brushRef="#br0" timeOffset="132953.24">34713 1191 0,'-105'132'63,"78"-26"-32,27-53 0,27 0-15,25-27-1,1 1 1,27 25 0,-54-25-1,186 26 1,-186-53-1,80 26 1,26-26 0,-105 0-1,26 0-15,-27 0 16,1 0 0,-27-79 30,0 26-30,0-26 0,-27 52-1,-26-79 1,27 80 0,-27-54-1,26 54 1,1 0-1,-27 26 1,27 0 15,-27-53-15,-53 0 0,53 53-1,-106 0 1,-238 0 15,318 26 47,53 80-47,-1-80-15,1 27-16,26-26 63,0 52-32</inkml:trace>
  <inkml:trace contextRef="#ctx0" brushRef="#br0" timeOffset="159704.88">27067 7144 0,'0'26'46,"-53"27"-30,-79 159 0,-239 423-1,1-212 1,185-158 0,-1-27-16,81-53 15,-81 106 16,186-317 48,53-54-64,-26 27-15</inkml:trace>
  <inkml:trace contextRef="#ctx0" brushRef="#br0" timeOffset="160838.42">27861 8361 0,'0'-53'79,"0"26"-64,132-316 16,-79 263-15,26 1 0,-79 52-1,27 27 32,105 159-16,-53 53 1,-79-80-1,0 106 0,-238 344 0,-185-53 1,264-423-1,186-106 78,52-106-77,0 27-17,27 26 16,0 53 1,106 53-1,79 53-15,-53 53-1,-132-133-15,-80-26 16,1 0 31,317-529-16,-159 158 0,-132 345-15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780BF-6B03-804D-BD99-B9B970ACA7B8}" type="datetimeFigureOut">
              <a:rPr lang="pl-PL" smtClean="0"/>
              <a:t>21.05.2025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2FF53-96A5-3E4D-8E88-76EEA3A7DC84}" type="slidenum">
              <a:rPr lang="pl-PL" smtClean="0"/>
              <a:t>‹#›</a:t>
            </a:fld>
            <a:endParaRPr lang="pl-PL"/>
          </a:p>
        </p:txBody>
      </p:sp>
    </p:spTree>
    <p:extLst>
      <p:ext uri="{BB962C8B-B14F-4D97-AF65-F5344CB8AC3E}">
        <p14:creationId xmlns:p14="http://schemas.microsoft.com/office/powerpoint/2010/main" val="3246556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93</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113</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164</a:t>
            </a:fld>
            <a:endParaRPr lang="pl-PL"/>
          </a:p>
        </p:txBody>
      </p:sp>
    </p:spTree>
    <p:extLst>
      <p:ext uri="{BB962C8B-B14F-4D97-AF65-F5344CB8AC3E}">
        <p14:creationId xmlns:p14="http://schemas.microsoft.com/office/powerpoint/2010/main" val="413834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B7AB-F067-AB6C-9B61-921508D4494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06638D1-73C8-1D21-B168-30DA5ECA74C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E623F92-043A-08CF-1AA9-39017EFC833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E8282A33-E7EB-7832-3F8D-DC6119DE17E1}"/>
              </a:ext>
            </a:extLst>
          </p:cNvPr>
          <p:cNvSpPr>
            <a:spLocks noGrp="1"/>
          </p:cNvSpPr>
          <p:nvPr>
            <p:ph type="sldNum" sz="quarter" idx="5"/>
          </p:nvPr>
        </p:nvSpPr>
        <p:spPr/>
        <p:txBody>
          <a:bodyPr/>
          <a:lstStyle/>
          <a:p>
            <a:fld id="{A2514D64-BFD3-464E-8A52-07B4CA58294A}" type="slidenum">
              <a:rPr lang="pl-PL" smtClean="0"/>
              <a:pPr/>
              <a:t>165</a:t>
            </a:fld>
            <a:endParaRPr lang="pl-PL"/>
          </a:p>
        </p:txBody>
      </p:sp>
    </p:spTree>
    <p:extLst>
      <p:ext uri="{BB962C8B-B14F-4D97-AF65-F5344CB8AC3E}">
        <p14:creationId xmlns:p14="http://schemas.microsoft.com/office/powerpoint/2010/main" val="2872819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ADE1-020D-FA1F-828E-F15A12F79F0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0C00230-64AB-271E-1A73-E1007783B32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9F6E54-9AC5-4F1F-7123-2569A2352A1F}"/>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398118E-1A47-E001-E8B3-2F73482EBD98}"/>
              </a:ext>
            </a:extLst>
          </p:cNvPr>
          <p:cNvSpPr>
            <a:spLocks noGrp="1"/>
          </p:cNvSpPr>
          <p:nvPr>
            <p:ph type="sldNum" sz="quarter" idx="5"/>
          </p:nvPr>
        </p:nvSpPr>
        <p:spPr/>
        <p:txBody>
          <a:bodyPr/>
          <a:lstStyle/>
          <a:p>
            <a:fld id="{A2514D64-BFD3-464E-8A52-07B4CA58294A}" type="slidenum">
              <a:rPr lang="pl-PL" smtClean="0"/>
              <a:pPr/>
              <a:t>166</a:t>
            </a:fld>
            <a:endParaRPr lang="pl-PL"/>
          </a:p>
        </p:txBody>
      </p:sp>
    </p:spTree>
    <p:extLst>
      <p:ext uri="{BB962C8B-B14F-4D97-AF65-F5344CB8AC3E}">
        <p14:creationId xmlns:p14="http://schemas.microsoft.com/office/powerpoint/2010/main" val="652210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itt.p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2" name="Freeform 17">
            <a:hlinkClick r:id="rId2" tooltip="https://eitt.pl"/>
            <a:extLst>
              <a:ext uri="{FF2B5EF4-FFF2-40B4-BE49-F238E27FC236}">
                <a16:creationId xmlns:a16="http://schemas.microsoft.com/office/drawing/2014/main" id="{CC0E7BF3-A18F-1A44-0521-D1170094E3F9}"/>
              </a:ext>
            </a:extLst>
          </p:cNvPr>
          <p:cNvSpPr/>
          <p:nvPr userDrawn="1"/>
        </p:nvSpPr>
        <p:spPr>
          <a:xfrm>
            <a:off x="1028700" y="888477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Tree>
    <p:extLst>
      <p:ext uri="{BB962C8B-B14F-4D97-AF65-F5344CB8AC3E}">
        <p14:creationId xmlns:p14="http://schemas.microsoft.com/office/powerpoint/2010/main" val="3737208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2" name="Freeform 17">
            <a:hlinkClick r:id="rId2" tooltip="https://eitt.pl"/>
            <a:extLst>
              <a:ext uri="{FF2B5EF4-FFF2-40B4-BE49-F238E27FC236}">
                <a16:creationId xmlns:a16="http://schemas.microsoft.com/office/drawing/2014/main" id="{CC0E7BF3-A18F-1A44-0521-D1170094E3F9}"/>
              </a:ext>
            </a:extLst>
          </p:cNvPr>
          <p:cNvSpPr/>
          <p:nvPr userDrawn="1"/>
        </p:nvSpPr>
        <p:spPr>
          <a:xfrm>
            <a:off x="1028700" y="888477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
        <p:nvSpPr>
          <p:cNvPr id="6" name="Symbol zastępczy obrazu 5">
            <a:extLst>
              <a:ext uri="{FF2B5EF4-FFF2-40B4-BE49-F238E27FC236}">
                <a16:creationId xmlns:a16="http://schemas.microsoft.com/office/drawing/2014/main" id="{B7A6D038-B3E0-4F70-6D1A-1F7F962A833C}"/>
              </a:ext>
            </a:extLst>
          </p:cNvPr>
          <p:cNvSpPr>
            <a:spLocks noGrp="1"/>
          </p:cNvSpPr>
          <p:nvPr>
            <p:ph type="pic" sz="quarter" idx="10"/>
          </p:nvPr>
        </p:nvSpPr>
        <p:spPr>
          <a:xfrm>
            <a:off x="10223500" y="3703638"/>
            <a:ext cx="7035800" cy="4968875"/>
          </a:xfrm>
        </p:spPr>
        <p:txBody>
          <a:bodyPr/>
          <a:lstStyle/>
          <a:p>
            <a:r>
              <a:rPr lang="pl-PL"/>
              <a:t>Kliknij ikonę, aby dodać obraz</a:t>
            </a:r>
            <a:endParaRPr lang="pl-PL" dirty="0"/>
          </a:p>
        </p:txBody>
      </p:sp>
    </p:spTree>
    <p:extLst>
      <p:ext uri="{BB962C8B-B14F-4D97-AF65-F5344CB8AC3E}">
        <p14:creationId xmlns:p14="http://schemas.microsoft.com/office/powerpoint/2010/main" val="892084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6" name="Symbol zastępczy obrazu 5">
            <a:extLst>
              <a:ext uri="{FF2B5EF4-FFF2-40B4-BE49-F238E27FC236}">
                <a16:creationId xmlns:a16="http://schemas.microsoft.com/office/drawing/2014/main" id="{B7A6D038-B3E0-4F70-6D1A-1F7F962A833C}"/>
              </a:ext>
            </a:extLst>
          </p:cNvPr>
          <p:cNvSpPr>
            <a:spLocks noGrp="1"/>
          </p:cNvSpPr>
          <p:nvPr>
            <p:ph type="pic" sz="quarter" idx="10"/>
          </p:nvPr>
        </p:nvSpPr>
        <p:spPr>
          <a:xfrm>
            <a:off x="1028700" y="3725295"/>
            <a:ext cx="16222500" cy="4968875"/>
          </a:xfrm>
        </p:spPr>
        <p:txBody>
          <a:bodyPr/>
          <a:lstStyle/>
          <a:p>
            <a:r>
              <a:rPr lang="pl-PL"/>
              <a:t>Kliknij ikonę, aby dodać obraz</a:t>
            </a:r>
            <a:endParaRPr lang="pl-PL" dirty="0"/>
          </a:p>
        </p:txBody>
      </p:sp>
      <p:sp>
        <p:nvSpPr>
          <p:cNvPr id="4" name="Freeform 8">
            <a:hlinkClick r:id="rId2" tooltip="https://eitt.pl"/>
            <a:extLst>
              <a:ext uri="{FF2B5EF4-FFF2-40B4-BE49-F238E27FC236}">
                <a16:creationId xmlns:a16="http://schemas.microsoft.com/office/drawing/2014/main" id="{F271449F-A7B3-A11E-F11B-E38E2991E5A3}"/>
              </a:ext>
            </a:extLst>
          </p:cNvPr>
          <p:cNvSpPr/>
          <p:nvPr userDrawn="1"/>
        </p:nvSpPr>
        <p:spPr>
          <a:xfrm>
            <a:off x="15718971" y="102870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Tree>
    <p:extLst>
      <p:ext uri="{BB962C8B-B14F-4D97-AF65-F5344CB8AC3E}">
        <p14:creationId xmlns:p14="http://schemas.microsoft.com/office/powerpoint/2010/main" val="2949187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2" name="Freeform 17">
            <a:hlinkClick r:id="rId2" tooltip="https://eitt.pl"/>
            <a:extLst>
              <a:ext uri="{FF2B5EF4-FFF2-40B4-BE49-F238E27FC236}">
                <a16:creationId xmlns:a16="http://schemas.microsoft.com/office/drawing/2014/main" id="{CC0E7BF3-A18F-1A44-0521-D1170094E3F9}"/>
              </a:ext>
            </a:extLst>
          </p:cNvPr>
          <p:cNvSpPr/>
          <p:nvPr userDrawn="1"/>
        </p:nvSpPr>
        <p:spPr>
          <a:xfrm>
            <a:off x="1028700" y="888477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
        <p:nvSpPr>
          <p:cNvPr id="6" name="Symbol zastępczy obrazu 5">
            <a:extLst>
              <a:ext uri="{FF2B5EF4-FFF2-40B4-BE49-F238E27FC236}">
                <a16:creationId xmlns:a16="http://schemas.microsoft.com/office/drawing/2014/main" id="{B7A6D038-B3E0-4F70-6D1A-1F7F962A833C}"/>
              </a:ext>
            </a:extLst>
          </p:cNvPr>
          <p:cNvSpPr>
            <a:spLocks noGrp="1"/>
          </p:cNvSpPr>
          <p:nvPr>
            <p:ph type="pic" sz="quarter" idx="10"/>
          </p:nvPr>
        </p:nvSpPr>
        <p:spPr>
          <a:xfrm>
            <a:off x="1028700" y="3725295"/>
            <a:ext cx="16222500" cy="4968875"/>
          </a:xfrm>
        </p:spPr>
        <p:txBody>
          <a:bodyPr/>
          <a:lstStyle/>
          <a:p>
            <a:r>
              <a:rPr lang="pl-PL"/>
              <a:t>Kliknij ikonę, aby dodać obraz</a:t>
            </a:r>
            <a:endParaRPr lang="pl-PL" dirty="0"/>
          </a:p>
        </p:txBody>
      </p:sp>
    </p:spTree>
    <p:extLst>
      <p:ext uri="{BB962C8B-B14F-4D97-AF65-F5344CB8AC3E}">
        <p14:creationId xmlns:p14="http://schemas.microsoft.com/office/powerpoint/2010/main" val="4183739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lajd tytułowy">
    <p:spTree>
      <p:nvGrpSpPr>
        <p:cNvPr id="1" name=""/>
        <p:cNvGrpSpPr/>
        <p:nvPr/>
      </p:nvGrpSpPr>
      <p:grpSpPr>
        <a:xfrm>
          <a:off x="0" y="0"/>
          <a:ext cx="0" cy="0"/>
          <a:chOff x="0" y="0"/>
          <a:chExt cx="0" cy="0"/>
        </a:xfrm>
      </p:grpSpPr>
      <p:sp>
        <p:nvSpPr>
          <p:cNvPr id="4" name="Freeform 8">
            <a:hlinkClick r:id="rId2" tooltip="https://eitt.pl"/>
            <a:extLst>
              <a:ext uri="{FF2B5EF4-FFF2-40B4-BE49-F238E27FC236}">
                <a16:creationId xmlns:a16="http://schemas.microsoft.com/office/drawing/2014/main" id="{ED515695-7C43-BCC9-65A1-10E9F4520975}"/>
              </a:ext>
            </a:extLst>
          </p:cNvPr>
          <p:cNvSpPr/>
          <p:nvPr userDrawn="1"/>
        </p:nvSpPr>
        <p:spPr>
          <a:xfrm>
            <a:off x="15718971" y="102870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Tree>
    <p:extLst>
      <p:ext uri="{BB962C8B-B14F-4D97-AF65-F5344CB8AC3E}">
        <p14:creationId xmlns:p14="http://schemas.microsoft.com/office/powerpoint/2010/main" val="1793767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kład niestandardowy">
    <p:spTree>
      <p:nvGrpSpPr>
        <p:cNvPr id="1" name=""/>
        <p:cNvGrpSpPr/>
        <p:nvPr/>
      </p:nvGrpSpPr>
      <p:grpSpPr>
        <a:xfrm>
          <a:off x="0" y="0"/>
          <a:ext cx="0" cy="0"/>
          <a:chOff x="0" y="0"/>
          <a:chExt cx="0" cy="0"/>
        </a:xfrm>
      </p:grpSpPr>
      <p:sp>
        <p:nvSpPr>
          <p:cNvPr id="6" name="Freeform 17">
            <a:hlinkClick r:id="rId2" tooltip="https://eitt.pl"/>
            <a:extLst>
              <a:ext uri="{FF2B5EF4-FFF2-40B4-BE49-F238E27FC236}">
                <a16:creationId xmlns:a16="http://schemas.microsoft.com/office/drawing/2014/main" id="{6FAF2847-F284-586D-8AF3-CC8CA15F85B2}"/>
              </a:ext>
            </a:extLst>
          </p:cNvPr>
          <p:cNvSpPr/>
          <p:nvPr userDrawn="1"/>
        </p:nvSpPr>
        <p:spPr>
          <a:xfrm>
            <a:off x="1028700" y="888477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Tree>
    <p:extLst>
      <p:ext uri="{BB962C8B-B14F-4D97-AF65-F5344CB8AC3E}">
        <p14:creationId xmlns:p14="http://schemas.microsoft.com/office/powerpoint/2010/main" val="4143232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wa elementy zawartośc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l-PL" dirty="0"/>
              <a:t>KLIKNIJ, ABY EDYTOWAĆ STYL</a:t>
            </a:r>
            <a:endParaRPr lang="en-US" dirty="0"/>
          </a:p>
        </p:txBody>
      </p:sp>
      <p:sp>
        <p:nvSpPr>
          <p:cNvPr id="3" name="Content Placeholder 2"/>
          <p:cNvSpPr>
            <a:spLocks noGrp="1"/>
          </p:cNvSpPr>
          <p:nvPr>
            <p:ph sz="half" idx="1"/>
          </p:nvPr>
        </p:nvSpPr>
        <p:spPr>
          <a:xfrm>
            <a:off x="1038791" y="3711662"/>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5229791" y="3711662"/>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8" name="Freeform 8">
            <a:hlinkClick r:id="rId2" tooltip="https://eitt.pl"/>
            <a:extLst>
              <a:ext uri="{FF2B5EF4-FFF2-40B4-BE49-F238E27FC236}">
                <a16:creationId xmlns:a16="http://schemas.microsoft.com/office/drawing/2014/main" id="{F9882BEF-4699-6D3C-136B-3F57C9622726}"/>
              </a:ext>
            </a:extLst>
          </p:cNvPr>
          <p:cNvSpPr/>
          <p:nvPr userDrawn="1"/>
        </p:nvSpPr>
        <p:spPr>
          <a:xfrm>
            <a:off x="15718971" y="102870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
        <p:nvSpPr>
          <p:cNvPr id="9" name="Subtitle 2">
            <a:extLst>
              <a:ext uri="{FF2B5EF4-FFF2-40B4-BE49-F238E27FC236}">
                <a16:creationId xmlns:a16="http://schemas.microsoft.com/office/drawing/2014/main" id="{3190E468-1A6F-9702-134C-AA94F56678AF}"/>
              </a:ext>
            </a:extLst>
          </p:cNvPr>
          <p:cNvSpPr>
            <a:spLocks noGrp="1"/>
          </p:cNvSpPr>
          <p:nvPr>
            <p:ph type="subTitle" idx="13"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wa elementy zawartości">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pl-PL" dirty="0"/>
              <a:t>KLIKNIJ, ABY EDYTOWAĆ STYL</a:t>
            </a:r>
            <a:endParaRPr lang="en-US" dirty="0"/>
          </a:p>
        </p:txBody>
      </p:sp>
      <p:sp>
        <p:nvSpPr>
          <p:cNvPr id="3" name="Content Placeholder 2"/>
          <p:cNvSpPr>
            <a:spLocks noGrp="1"/>
          </p:cNvSpPr>
          <p:nvPr>
            <p:ph sz="half" idx="1"/>
          </p:nvPr>
        </p:nvSpPr>
        <p:spPr>
          <a:xfrm>
            <a:off x="1038791" y="3711662"/>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5229791" y="3711662"/>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9" name="Subtitle 2">
            <a:extLst>
              <a:ext uri="{FF2B5EF4-FFF2-40B4-BE49-F238E27FC236}">
                <a16:creationId xmlns:a16="http://schemas.microsoft.com/office/drawing/2014/main" id="{3190E468-1A6F-9702-134C-AA94F56678AF}"/>
              </a:ext>
            </a:extLst>
          </p:cNvPr>
          <p:cNvSpPr>
            <a:spLocks noGrp="1"/>
          </p:cNvSpPr>
          <p:nvPr>
            <p:ph type="subTitle" idx="13"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5" name="Freeform 17">
            <a:hlinkClick r:id="rId2" tooltip="https://eitt.pl"/>
            <a:extLst>
              <a:ext uri="{FF2B5EF4-FFF2-40B4-BE49-F238E27FC236}">
                <a16:creationId xmlns:a16="http://schemas.microsoft.com/office/drawing/2014/main" id="{F3D42114-59A9-0898-C47F-26406D1BDCA3}"/>
              </a:ext>
            </a:extLst>
          </p:cNvPr>
          <p:cNvSpPr/>
          <p:nvPr userDrawn="1"/>
        </p:nvSpPr>
        <p:spPr>
          <a:xfrm>
            <a:off x="1028700" y="888477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Tree>
    <p:extLst>
      <p:ext uri="{BB962C8B-B14F-4D97-AF65-F5344CB8AC3E}">
        <p14:creationId xmlns:p14="http://schemas.microsoft.com/office/powerpoint/2010/main" val="4283867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równani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55203" y="3927674"/>
            <a:ext cx="4040188"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055203" y="4567436"/>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5243028" y="3927674"/>
            <a:ext cx="4041775"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5243028" y="4567436"/>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0" name="Freeform 8">
            <a:hlinkClick r:id="rId2" tooltip="https://eitt.pl"/>
            <a:extLst>
              <a:ext uri="{FF2B5EF4-FFF2-40B4-BE49-F238E27FC236}">
                <a16:creationId xmlns:a16="http://schemas.microsoft.com/office/drawing/2014/main" id="{1FBAF7A4-8605-8584-CBEE-3A55F4DD7F17}"/>
              </a:ext>
            </a:extLst>
          </p:cNvPr>
          <p:cNvSpPr/>
          <p:nvPr userDrawn="1"/>
        </p:nvSpPr>
        <p:spPr>
          <a:xfrm>
            <a:off x="15718971" y="102870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
        <p:nvSpPr>
          <p:cNvPr id="11" name="Tytuł 10">
            <a:extLst>
              <a:ext uri="{FF2B5EF4-FFF2-40B4-BE49-F238E27FC236}">
                <a16:creationId xmlns:a16="http://schemas.microsoft.com/office/drawing/2014/main" id="{AFC5E270-C26F-E631-F8AF-C94CA5E12687}"/>
              </a:ext>
            </a:extLst>
          </p:cNvPr>
          <p:cNvSpPr>
            <a:spLocks noGrp="1"/>
          </p:cNvSpPr>
          <p:nvPr>
            <p:ph type="title" hasCustomPrompt="1"/>
          </p:nvPr>
        </p:nvSpPr>
        <p:spPr/>
        <p:txBody>
          <a:bodyPr/>
          <a:lstStyle/>
          <a:p>
            <a:r>
              <a:rPr lang="pl-PL" dirty="0"/>
              <a:t>KLIKNIJ, ABY EDYTOWAĆ STYL</a:t>
            </a:r>
          </a:p>
        </p:txBody>
      </p:sp>
      <p:sp>
        <p:nvSpPr>
          <p:cNvPr id="12" name="Subtitle 2">
            <a:extLst>
              <a:ext uri="{FF2B5EF4-FFF2-40B4-BE49-F238E27FC236}">
                <a16:creationId xmlns:a16="http://schemas.microsoft.com/office/drawing/2014/main" id="{BA924FC0-A421-93FF-239C-67B6ADC2EFE0}"/>
              </a:ext>
            </a:extLst>
          </p:cNvPr>
          <p:cNvSpPr>
            <a:spLocks noGrp="1"/>
          </p:cNvSpPr>
          <p:nvPr>
            <p:ph type="subTitle" idx="10"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orównani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55203" y="3927674"/>
            <a:ext cx="4040188"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055203" y="4567436"/>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5243028" y="3927674"/>
            <a:ext cx="4041775"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5243028" y="4567436"/>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11" name="Tytuł 10">
            <a:extLst>
              <a:ext uri="{FF2B5EF4-FFF2-40B4-BE49-F238E27FC236}">
                <a16:creationId xmlns:a16="http://schemas.microsoft.com/office/drawing/2014/main" id="{AFC5E270-C26F-E631-F8AF-C94CA5E12687}"/>
              </a:ext>
            </a:extLst>
          </p:cNvPr>
          <p:cNvSpPr>
            <a:spLocks noGrp="1"/>
          </p:cNvSpPr>
          <p:nvPr>
            <p:ph type="title" hasCustomPrompt="1"/>
          </p:nvPr>
        </p:nvSpPr>
        <p:spPr/>
        <p:txBody>
          <a:bodyPr/>
          <a:lstStyle/>
          <a:p>
            <a:r>
              <a:rPr lang="pl-PL" dirty="0"/>
              <a:t>KLIKNIJ, ABY EDYTOWAĆ STYL</a:t>
            </a:r>
          </a:p>
        </p:txBody>
      </p:sp>
      <p:sp>
        <p:nvSpPr>
          <p:cNvPr id="12" name="Subtitle 2">
            <a:extLst>
              <a:ext uri="{FF2B5EF4-FFF2-40B4-BE49-F238E27FC236}">
                <a16:creationId xmlns:a16="http://schemas.microsoft.com/office/drawing/2014/main" id="{BA924FC0-A421-93FF-239C-67B6ADC2EFE0}"/>
              </a:ext>
            </a:extLst>
          </p:cNvPr>
          <p:cNvSpPr>
            <a:spLocks noGrp="1"/>
          </p:cNvSpPr>
          <p:nvPr>
            <p:ph type="subTitle" idx="10"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2" name="Freeform 17">
            <a:hlinkClick r:id="rId2" tooltip="https://eitt.pl"/>
            <a:extLst>
              <a:ext uri="{FF2B5EF4-FFF2-40B4-BE49-F238E27FC236}">
                <a16:creationId xmlns:a16="http://schemas.microsoft.com/office/drawing/2014/main" id="{564EAFFE-B45B-1D40-AD6E-9929BCD6939B}"/>
              </a:ext>
            </a:extLst>
          </p:cNvPr>
          <p:cNvSpPr/>
          <p:nvPr userDrawn="1"/>
        </p:nvSpPr>
        <p:spPr>
          <a:xfrm>
            <a:off x="1028700" y="888477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Tree>
    <p:extLst>
      <p:ext uri="{BB962C8B-B14F-4D97-AF65-F5344CB8AC3E}">
        <p14:creationId xmlns:p14="http://schemas.microsoft.com/office/powerpoint/2010/main" val="3330992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4" name="Freeform 8">
            <a:hlinkClick r:id="rId2" tooltip="https://eitt.pl"/>
            <a:extLst>
              <a:ext uri="{FF2B5EF4-FFF2-40B4-BE49-F238E27FC236}">
                <a16:creationId xmlns:a16="http://schemas.microsoft.com/office/drawing/2014/main" id="{B31639E4-D539-D44E-162B-0D95615FBB2A}"/>
              </a:ext>
            </a:extLst>
          </p:cNvPr>
          <p:cNvSpPr/>
          <p:nvPr userDrawn="1"/>
        </p:nvSpPr>
        <p:spPr>
          <a:xfrm>
            <a:off x="15718971" y="102870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Tree>
    <p:extLst>
      <p:ext uri="{BB962C8B-B14F-4D97-AF65-F5344CB8AC3E}">
        <p14:creationId xmlns:p14="http://schemas.microsoft.com/office/powerpoint/2010/main" val="3411092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5A0C2B-F077-84B9-664F-8812B83A1A1B}"/>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16F2C23E-FDB8-6FEC-113E-B89C8FF729F7}"/>
              </a:ext>
            </a:extLst>
          </p:cNvPr>
          <p:cNvSpPr>
            <a:spLocks noGrp="1"/>
          </p:cNvSpPr>
          <p:nvPr>
            <p:ph type="dt" sz="half" idx="10"/>
          </p:nvPr>
        </p:nvSpPr>
        <p:spPr/>
        <p:txBody>
          <a:bodyPr/>
          <a:lstStyle/>
          <a:p>
            <a:fld id="{165C402A-7E21-459D-BA8F-24E1877F35AD}" type="datetimeFigureOut">
              <a:rPr lang="pl-PL" smtClean="0"/>
              <a:t>21.05.2025</a:t>
            </a:fld>
            <a:endParaRPr lang="pl-PL"/>
          </a:p>
        </p:txBody>
      </p:sp>
      <p:sp>
        <p:nvSpPr>
          <p:cNvPr id="4" name="Symbol zastępczy stopki 3">
            <a:extLst>
              <a:ext uri="{FF2B5EF4-FFF2-40B4-BE49-F238E27FC236}">
                <a16:creationId xmlns:a16="http://schemas.microsoft.com/office/drawing/2014/main" id="{D38EB31B-A3E9-E646-F0DA-1C6AB091CB71}"/>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C262824D-A79B-7DAF-5B9B-A176A0C5F2A0}"/>
              </a:ext>
            </a:extLst>
          </p:cNvPr>
          <p:cNvSpPr>
            <a:spLocks noGrp="1"/>
          </p:cNvSpPr>
          <p:nvPr>
            <p:ph type="sldNum" sz="quarter" idx="12"/>
          </p:nvPr>
        </p:nvSpPr>
        <p:spPr/>
        <p:txBody>
          <a:bodyPr/>
          <a:lstStyle/>
          <a:p>
            <a:fld id="{3CC10A4F-1C92-41B1-B4BD-A827DDE99007}" type="slidenum">
              <a:rPr lang="pl-PL" smtClean="0"/>
              <a:t>‹#›</a:t>
            </a:fld>
            <a:endParaRPr lang="pl-PL"/>
          </a:p>
        </p:txBody>
      </p:sp>
    </p:spTree>
    <p:extLst>
      <p:ext uri="{BB962C8B-B14F-4D97-AF65-F5344CB8AC3E}">
        <p14:creationId xmlns:p14="http://schemas.microsoft.com/office/powerpoint/2010/main" val="3246784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71D6DD2-EAF7-D0AA-9339-44C679F0A5EF}"/>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354888C8-678F-0706-D500-358BD1569ADB}"/>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E865E6DF-30B5-39B4-3D3B-89C50223AE7E}"/>
              </a:ext>
            </a:extLst>
          </p:cNvPr>
          <p:cNvSpPr>
            <a:spLocks noGrp="1"/>
          </p:cNvSpPr>
          <p:nvPr>
            <p:ph type="dt" sz="half" idx="10"/>
          </p:nvPr>
        </p:nvSpPr>
        <p:spPr/>
        <p:txBody>
          <a:bodyPr/>
          <a:lstStyle/>
          <a:p>
            <a:fld id="{165C402A-7E21-459D-BA8F-24E1877F35AD}" type="datetimeFigureOut">
              <a:rPr lang="pl-PL" smtClean="0"/>
              <a:t>21.05.2025</a:t>
            </a:fld>
            <a:endParaRPr lang="pl-PL"/>
          </a:p>
        </p:txBody>
      </p:sp>
      <p:sp>
        <p:nvSpPr>
          <p:cNvPr id="5" name="Symbol zastępczy stopki 4">
            <a:extLst>
              <a:ext uri="{FF2B5EF4-FFF2-40B4-BE49-F238E27FC236}">
                <a16:creationId xmlns:a16="http://schemas.microsoft.com/office/drawing/2014/main" id="{2C108463-158D-B898-40D0-3E8E20C45288}"/>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C6956A4-2D3A-EC0B-74D4-525CCB73A27D}"/>
              </a:ext>
            </a:extLst>
          </p:cNvPr>
          <p:cNvSpPr>
            <a:spLocks noGrp="1"/>
          </p:cNvSpPr>
          <p:nvPr>
            <p:ph type="sldNum" sz="quarter" idx="12"/>
          </p:nvPr>
        </p:nvSpPr>
        <p:spPr/>
        <p:txBody>
          <a:bodyPr/>
          <a:lstStyle/>
          <a:p>
            <a:fld id="{3CC10A4F-1C92-41B1-B4BD-A827DDE99007}" type="slidenum">
              <a:rPr lang="pl-PL" smtClean="0"/>
              <a:t>‹#›</a:t>
            </a:fld>
            <a:endParaRPr lang="pl-PL"/>
          </a:p>
        </p:txBody>
      </p:sp>
    </p:spTree>
    <p:extLst>
      <p:ext uri="{BB962C8B-B14F-4D97-AF65-F5344CB8AC3E}">
        <p14:creationId xmlns:p14="http://schemas.microsoft.com/office/powerpoint/2010/main" val="891960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914402" y="9534527"/>
            <a:ext cx="825498" cy="547686"/>
          </a:xfrm>
          <a:prstGeom prst="rect">
            <a:avLst/>
          </a:prstGeom>
          <a:noFill/>
        </p:spPr>
        <p:txBody>
          <a:bodyPr vert="horz" lIns="91440" tIns="45720" rIns="91440" bIns="45720" rtlCol="0" anchor="ctr"/>
          <a:lstStyle>
            <a:lvl1pPr>
              <a:defRPr lang="pl-PL" sz="21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615844"/>
            <a:ext cx="18288000" cy="9143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378" rtl="0" eaLnBrk="1" latinLnBrk="0" hangingPunct="1"/>
            <a:endParaRPr lang="pl-PL" sz="36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914401" y="1707281"/>
            <a:ext cx="16471901" cy="7827245"/>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914400" y="235513"/>
            <a:ext cx="16459200" cy="1368221"/>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547565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11389519" y="9534526"/>
            <a:ext cx="3802856" cy="547688"/>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21.05.2025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2059782" y="9534526"/>
            <a:ext cx="8984454" cy="547688"/>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1021559" y="9534526"/>
            <a:ext cx="864392" cy="547688"/>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2" y="1923825"/>
            <a:ext cx="2924174"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0862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11389519" y="9534526"/>
            <a:ext cx="3802856" cy="547688"/>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21.05.2025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2059782" y="9534526"/>
            <a:ext cx="8984454" cy="547688"/>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1021559" y="9534526"/>
            <a:ext cx="864392" cy="547688"/>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1021559" y="2227176"/>
            <a:ext cx="7948611" cy="6912768"/>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2" y="1923825"/>
            <a:ext cx="2924174"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9317834" y="2237785"/>
            <a:ext cx="7948611" cy="6912768"/>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1909998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11389519" y="9534526"/>
            <a:ext cx="3802856" cy="547688"/>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21.05.2025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2059782" y="9534526"/>
            <a:ext cx="8984454" cy="547688"/>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1021559" y="9534526"/>
            <a:ext cx="864392" cy="547688"/>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2" y="1923825"/>
            <a:ext cx="2924174"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5674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914402" y="9534527"/>
            <a:ext cx="825498" cy="547686"/>
          </a:xfrm>
          <a:prstGeom prst="rect">
            <a:avLst/>
          </a:prstGeom>
          <a:noFill/>
        </p:spPr>
        <p:txBody>
          <a:bodyPr vert="horz" lIns="91440" tIns="45720" rIns="91440" bIns="45720" rtlCol="0" anchor="ctr"/>
          <a:lstStyle>
            <a:lvl1pPr>
              <a:defRPr lang="pl-PL" sz="210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1615844"/>
            <a:ext cx="18288000" cy="9143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914378" rtl="0" eaLnBrk="1" latinLnBrk="0" hangingPunct="1"/>
            <a:endParaRPr lang="pl-PL" sz="3600" kern="1200">
              <a:solidFill>
                <a:schemeClr val="lt1"/>
              </a:solidFill>
              <a:latin typeface="+mn-lt"/>
              <a:ea typeface="+mn-ea"/>
              <a:cs typeface="+mn-cs"/>
            </a:endParaRPr>
          </a:p>
        </p:txBody>
      </p:sp>
      <p:sp>
        <p:nvSpPr>
          <p:cNvPr id="2" name="Tytuł 1"/>
          <p:cNvSpPr>
            <a:spLocks noGrp="1"/>
          </p:cNvSpPr>
          <p:nvPr>
            <p:ph type="title" hasCustomPrompt="1"/>
          </p:nvPr>
        </p:nvSpPr>
        <p:spPr>
          <a:xfrm>
            <a:off x="914400" y="214730"/>
            <a:ext cx="16459200" cy="1401114"/>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14192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5" name="Prostokąt 4"/>
          <p:cNvSpPr/>
          <p:nvPr userDrawn="1"/>
        </p:nvSpPr>
        <p:spPr>
          <a:xfrm flipV="1">
            <a:off x="0" y="1616078"/>
            <a:ext cx="18288000" cy="92075"/>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3600">
              <a:solidFill>
                <a:prstClr val="white"/>
              </a:solidFill>
            </a:endParaRPr>
          </a:p>
        </p:txBody>
      </p:sp>
      <p:sp>
        <p:nvSpPr>
          <p:cNvPr id="9" name="Symbol zastępczy tekstu 17"/>
          <p:cNvSpPr>
            <a:spLocks noGrp="1"/>
          </p:cNvSpPr>
          <p:nvPr>
            <p:ph type="body" sz="quarter" idx="25"/>
          </p:nvPr>
        </p:nvSpPr>
        <p:spPr>
          <a:xfrm>
            <a:off x="914401" y="218003"/>
            <a:ext cx="16471901" cy="1385730"/>
          </a:xfrm>
        </p:spPr>
        <p:txBody>
          <a:bodyPr lIns="0" rIns="0" anchor="b">
            <a:normAutofit/>
          </a:bodyPr>
          <a:lstStyle>
            <a:lvl1pPr marL="0" indent="0">
              <a:buNone/>
              <a:defRPr lang="pl-PL" sz="4001"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914401" y="1707281"/>
            <a:ext cx="16471901" cy="7827245"/>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914401" y="9534527"/>
            <a:ext cx="825500" cy="546101"/>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39296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s Clean">
    <p:spTree>
      <p:nvGrpSpPr>
        <p:cNvPr id="1" name=""/>
        <p:cNvGrpSpPr/>
        <p:nvPr/>
      </p:nvGrpSpPr>
      <p:grpSpPr>
        <a:xfrm>
          <a:off x="0" y="0"/>
          <a:ext cx="0" cy="0"/>
          <a:chOff x="0" y="0"/>
          <a:chExt cx="0" cy="0"/>
        </a:xfrm>
      </p:grpSpPr>
      <p:sp>
        <p:nvSpPr>
          <p:cNvPr id="4" name="Prostokąt 3"/>
          <p:cNvSpPr/>
          <p:nvPr userDrawn="1"/>
        </p:nvSpPr>
        <p:spPr>
          <a:xfrm flipV="1">
            <a:off x="0" y="1616078"/>
            <a:ext cx="18288000" cy="92075"/>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3600">
              <a:solidFill>
                <a:prstClr val="white"/>
              </a:solidFill>
            </a:endParaRPr>
          </a:p>
        </p:txBody>
      </p:sp>
      <p:sp>
        <p:nvSpPr>
          <p:cNvPr id="11" name="Symbol zastępczy tekstu 17"/>
          <p:cNvSpPr>
            <a:spLocks noGrp="1"/>
          </p:cNvSpPr>
          <p:nvPr>
            <p:ph type="body" sz="quarter" idx="25"/>
          </p:nvPr>
        </p:nvSpPr>
        <p:spPr>
          <a:xfrm>
            <a:off x="914401" y="218003"/>
            <a:ext cx="16471901" cy="1385730"/>
          </a:xfrm>
        </p:spPr>
        <p:txBody>
          <a:bodyPr lIns="0" rIns="0" anchor="b">
            <a:normAutofit/>
          </a:bodyPr>
          <a:lstStyle>
            <a:lvl1pPr marL="0" indent="0">
              <a:buNone/>
              <a:defRPr lang="pl-PL" sz="4001"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914401" y="9534527"/>
            <a:ext cx="825500" cy="546101"/>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62432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7" name="Freeform 8">
            <a:hlinkClick r:id="rId2" tooltip="https://eitt.pl"/>
            <a:extLst>
              <a:ext uri="{FF2B5EF4-FFF2-40B4-BE49-F238E27FC236}">
                <a16:creationId xmlns:a16="http://schemas.microsoft.com/office/drawing/2014/main" id="{3FE30F13-7E85-C857-046C-AFB938D42676}"/>
              </a:ext>
            </a:extLst>
          </p:cNvPr>
          <p:cNvSpPr/>
          <p:nvPr userDrawn="1"/>
        </p:nvSpPr>
        <p:spPr>
          <a:xfrm>
            <a:off x="15718971" y="102870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12" name="Symbol zastępczy tekstu 11">
            <a:extLst>
              <a:ext uri="{FF2B5EF4-FFF2-40B4-BE49-F238E27FC236}">
                <a16:creationId xmlns:a16="http://schemas.microsoft.com/office/drawing/2014/main" id="{14000877-102D-7FAF-4276-26D857579C50}"/>
              </a:ext>
            </a:extLst>
          </p:cNvPr>
          <p:cNvSpPr>
            <a:spLocks noGrp="1"/>
          </p:cNvSpPr>
          <p:nvPr>
            <p:ph type="body" sz="quarter" idx="10"/>
          </p:nvPr>
        </p:nvSpPr>
        <p:spPr>
          <a:xfrm>
            <a:off x="1036800" y="3847356"/>
            <a:ext cx="16222500" cy="3544104"/>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2" name="Freeform 17">
            <a:hlinkClick r:id="rId2" tooltip="https://eitt.pl"/>
            <a:extLst>
              <a:ext uri="{FF2B5EF4-FFF2-40B4-BE49-F238E27FC236}">
                <a16:creationId xmlns:a16="http://schemas.microsoft.com/office/drawing/2014/main" id="{CC0E7BF3-A18F-1A44-0521-D1170094E3F9}"/>
              </a:ext>
            </a:extLst>
          </p:cNvPr>
          <p:cNvSpPr/>
          <p:nvPr userDrawn="1"/>
        </p:nvSpPr>
        <p:spPr>
          <a:xfrm>
            <a:off x="1028700" y="888477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
        <p:nvSpPr>
          <p:cNvPr id="8" name="Symbol zastępczy zawartości 7">
            <a:extLst>
              <a:ext uri="{FF2B5EF4-FFF2-40B4-BE49-F238E27FC236}">
                <a16:creationId xmlns:a16="http://schemas.microsoft.com/office/drawing/2014/main" id="{B0759FC6-A74B-1AA3-E5C9-A7508C07F388}"/>
              </a:ext>
            </a:extLst>
          </p:cNvPr>
          <p:cNvSpPr>
            <a:spLocks noGrp="1"/>
          </p:cNvSpPr>
          <p:nvPr>
            <p:ph sz="quarter" idx="10"/>
          </p:nvPr>
        </p:nvSpPr>
        <p:spPr>
          <a:xfrm>
            <a:off x="1028700" y="3919538"/>
            <a:ext cx="16230600" cy="3960812"/>
          </a:xfrm>
        </p:spPr>
        <p:txBody>
          <a:bodyPr>
            <a:normAutofit/>
          </a:bodyPr>
          <a:lstStyle>
            <a:lvl1pPr>
              <a:defRPr sz="2400"/>
            </a:lvl1pPr>
            <a:lvl2pPr>
              <a:defRPr sz="2000"/>
            </a:lvl2pPr>
            <a:lvl3pPr>
              <a:defRPr sz="1800"/>
            </a:lvl3pPr>
            <a:lvl4pPr>
              <a:defRPr sz="1600"/>
            </a:lvl4pPr>
            <a:lvl5pPr>
              <a:defRPr sz="16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Tree>
    <p:extLst>
      <p:ext uri="{BB962C8B-B14F-4D97-AF65-F5344CB8AC3E}">
        <p14:creationId xmlns:p14="http://schemas.microsoft.com/office/powerpoint/2010/main" val="3343787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8" name="Symbol zastępczy zawartości 7">
            <a:extLst>
              <a:ext uri="{FF2B5EF4-FFF2-40B4-BE49-F238E27FC236}">
                <a16:creationId xmlns:a16="http://schemas.microsoft.com/office/drawing/2014/main" id="{B0759FC6-A74B-1AA3-E5C9-A7508C07F388}"/>
              </a:ext>
            </a:extLst>
          </p:cNvPr>
          <p:cNvSpPr>
            <a:spLocks noGrp="1"/>
          </p:cNvSpPr>
          <p:nvPr>
            <p:ph sz="quarter" idx="10"/>
          </p:nvPr>
        </p:nvSpPr>
        <p:spPr>
          <a:xfrm>
            <a:off x="1028700" y="3919538"/>
            <a:ext cx="16230600" cy="3960812"/>
          </a:xfrm>
        </p:spPr>
        <p:txBody>
          <a:bodyPr>
            <a:normAutofit/>
          </a:bodyPr>
          <a:lstStyle>
            <a:lvl1pPr>
              <a:defRPr sz="2400"/>
            </a:lvl1pPr>
            <a:lvl2pPr>
              <a:defRPr sz="2000"/>
            </a:lvl2pPr>
            <a:lvl3pPr>
              <a:defRPr sz="1800"/>
            </a:lvl3pPr>
            <a:lvl4pPr>
              <a:defRPr sz="1600"/>
            </a:lvl4pPr>
            <a:lvl5pPr>
              <a:defRPr sz="16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4" name="Freeform 8">
            <a:hlinkClick r:id="rId2" tooltip="https://eitt.pl"/>
            <a:extLst>
              <a:ext uri="{FF2B5EF4-FFF2-40B4-BE49-F238E27FC236}">
                <a16:creationId xmlns:a16="http://schemas.microsoft.com/office/drawing/2014/main" id="{B31639E4-D539-D44E-162B-0D95615FBB2A}"/>
              </a:ext>
            </a:extLst>
          </p:cNvPr>
          <p:cNvSpPr/>
          <p:nvPr userDrawn="1"/>
        </p:nvSpPr>
        <p:spPr>
          <a:xfrm>
            <a:off x="15718971" y="102870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Tree>
    <p:extLst>
      <p:ext uri="{BB962C8B-B14F-4D97-AF65-F5344CB8AC3E}">
        <p14:creationId xmlns:p14="http://schemas.microsoft.com/office/powerpoint/2010/main" val="1820759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12" name="Symbol zastępczy tekstu 11">
            <a:extLst>
              <a:ext uri="{FF2B5EF4-FFF2-40B4-BE49-F238E27FC236}">
                <a16:creationId xmlns:a16="http://schemas.microsoft.com/office/drawing/2014/main" id="{14000877-102D-7FAF-4276-26D857579C50}"/>
              </a:ext>
            </a:extLst>
          </p:cNvPr>
          <p:cNvSpPr>
            <a:spLocks noGrp="1"/>
          </p:cNvSpPr>
          <p:nvPr>
            <p:ph type="body" sz="quarter" idx="10"/>
          </p:nvPr>
        </p:nvSpPr>
        <p:spPr>
          <a:xfrm>
            <a:off x="1036800" y="3847356"/>
            <a:ext cx="16222500" cy="3544104"/>
          </a:xfrm>
        </p:spPr>
        <p:txBody>
          <a:bodyPr>
            <a:normAutofit/>
          </a:bodyPr>
          <a:lstStyle>
            <a:lvl1pPr>
              <a:defRPr sz="2400"/>
            </a:lvl1pPr>
            <a:lvl2pPr>
              <a:defRPr sz="2000"/>
            </a:lvl2pPr>
            <a:lvl3pPr>
              <a:defRPr sz="1800"/>
            </a:lvl3pPr>
            <a:lvl4pPr>
              <a:defRPr sz="1600"/>
            </a:lvl4pPr>
            <a:lvl5pPr>
              <a:defRPr sz="1600"/>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2" name="Freeform 17">
            <a:hlinkClick r:id="rId2" tooltip="https://eitt.pl"/>
            <a:extLst>
              <a:ext uri="{FF2B5EF4-FFF2-40B4-BE49-F238E27FC236}">
                <a16:creationId xmlns:a16="http://schemas.microsoft.com/office/drawing/2014/main" id="{CC0E7BF3-A18F-1A44-0521-D1170094E3F9}"/>
              </a:ext>
            </a:extLst>
          </p:cNvPr>
          <p:cNvSpPr/>
          <p:nvPr userDrawn="1"/>
        </p:nvSpPr>
        <p:spPr>
          <a:xfrm>
            <a:off x="1028700" y="888477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Tree>
    <p:extLst>
      <p:ext uri="{BB962C8B-B14F-4D97-AF65-F5344CB8AC3E}">
        <p14:creationId xmlns:p14="http://schemas.microsoft.com/office/powerpoint/2010/main" val="846011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5" name="Symbol zastępczy obiektu SmartArt 4">
            <a:extLst>
              <a:ext uri="{FF2B5EF4-FFF2-40B4-BE49-F238E27FC236}">
                <a16:creationId xmlns:a16="http://schemas.microsoft.com/office/drawing/2014/main" id="{85854B02-8BE6-A205-5AA0-A20EFA4E84C0}"/>
              </a:ext>
            </a:extLst>
          </p:cNvPr>
          <p:cNvSpPr>
            <a:spLocks noGrp="1"/>
          </p:cNvSpPr>
          <p:nvPr>
            <p:ph type="dgm" sz="quarter" idx="10"/>
          </p:nvPr>
        </p:nvSpPr>
        <p:spPr>
          <a:xfrm>
            <a:off x="1036800" y="3919538"/>
            <a:ext cx="16222500" cy="4319587"/>
          </a:xfrm>
        </p:spPr>
        <p:txBody>
          <a:bodyPr/>
          <a:lstStyle/>
          <a:p>
            <a:r>
              <a:rPr lang="pl-PL"/>
              <a:t>Kliknij ikonę, aby dodać grafikę SmartArt</a:t>
            </a:r>
          </a:p>
        </p:txBody>
      </p:sp>
      <p:sp>
        <p:nvSpPr>
          <p:cNvPr id="6" name="Freeform 8">
            <a:hlinkClick r:id="rId2" tooltip="https://eitt.pl"/>
            <a:extLst>
              <a:ext uri="{FF2B5EF4-FFF2-40B4-BE49-F238E27FC236}">
                <a16:creationId xmlns:a16="http://schemas.microsoft.com/office/drawing/2014/main" id="{0A32C70B-9777-F8A3-8732-3458FB2BC042}"/>
              </a:ext>
            </a:extLst>
          </p:cNvPr>
          <p:cNvSpPr/>
          <p:nvPr userDrawn="1"/>
        </p:nvSpPr>
        <p:spPr>
          <a:xfrm>
            <a:off x="15718971" y="102870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Tree>
    <p:extLst>
      <p:ext uri="{BB962C8B-B14F-4D97-AF65-F5344CB8AC3E}">
        <p14:creationId xmlns:p14="http://schemas.microsoft.com/office/powerpoint/2010/main" val="4203422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2" name="Freeform 17">
            <a:hlinkClick r:id="rId2" tooltip="https://eitt.pl"/>
            <a:extLst>
              <a:ext uri="{FF2B5EF4-FFF2-40B4-BE49-F238E27FC236}">
                <a16:creationId xmlns:a16="http://schemas.microsoft.com/office/drawing/2014/main" id="{CC0E7BF3-A18F-1A44-0521-D1170094E3F9}"/>
              </a:ext>
            </a:extLst>
          </p:cNvPr>
          <p:cNvSpPr/>
          <p:nvPr userDrawn="1"/>
        </p:nvSpPr>
        <p:spPr>
          <a:xfrm>
            <a:off x="1028700" y="888477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
        <p:nvSpPr>
          <p:cNvPr id="5" name="Symbol zastępczy obiektu SmartArt 4">
            <a:extLst>
              <a:ext uri="{FF2B5EF4-FFF2-40B4-BE49-F238E27FC236}">
                <a16:creationId xmlns:a16="http://schemas.microsoft.com/office/drawing/2014/main" id="{85854B02-8BE6-A205-5AA0-A20EFA4E84C0}"/>
              </a:ext>
            </a:extLst>
          </p:cNvPr>
          <p:cNvSpPr>
            <a:spLocks noGrp="1"/>
          </p:cNvSpPr>
          <p:nvPr>
            <p:ph type="dgm" sz="quarter" idx="10"/>
          </p:nvPr>
        </p:nvSpPr>
        <p:spPr>
          <a:xfrm>
            <a:off x="1036800" y="3919538"/>
            <a:ext cx="16222500" cy="4319587"/>
          </a:xfrm>
        </p:spPr>
        <p:txBody>
          <a:bodyPr/>
          <a:lstStyle/>
          <a:p>
            <a:r>
              <a:rPr lang="pl-PL"/>
              <a:t>Kliknij ikonę, aby dodać grafikę SmartArt</a:t>
            </a:r>
          </a:p>
        </p:txBody>
      </p:sp>
    </p:spTree>
    <p:extLst>
      <p:ext uri="{BB962C8B-B14F-4D97-AF65-F5344CB8AC3E}">
        <p14:creationId xmlns:p14="http://schemas.microsoft.com/office/powerpoint/2010/main" val="1614317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Slajd tytułow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36801" y="1605600"/>
            <a:ext cx="16222500" cy="1881716"/>
          </a:xfrm>
          <a:prstGeom prst="rect">
            <a:avLst/>
          </a:prstGeom>
        </p:spPr>
        <p:txBody>
          <a:bodyPr>
            <a:normAutofit/>
          </a:bodyPr>
          <a:lstStyle>
            <a:lvl1pPr marL="0" indent="0" algn="l">
              <a:buNone/>
              <a:defRPr sz="451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KLIKNIJ, ABY EDYTOWAĆ STYL WZORCA PODTYTUŁU</a:t>
            </a:r>
            <a:endParaRPr lang="en-US" dirty="0"/>
          </a:p>
        </p:txBody>
      </p:sp>
      <p:sp>
        <p:nvSpPr>
          <p:cNvPr id="10" name="Tytuł 9">
            <a:extLst>
              <a:ext uri="{FF2B5EF4-FFF2-40B4-BE49-F238E27FC236}">
                <a16:creationId xmlns:a16="http://schemas.microsoft.com/office/drawing/2014/main" id="{042C5EE4-F6D8-44D4-B902-CC3E3D86DA71}"/>
              </a:ext>
            </a:extLst>
          </p:cNvPr>
          <p:cNvSpPr>
            <a:spLocks noGrp="1"/>
          </p:cNvSpPr>
          <p:nvPr>
            <p:ph type="title" hasCustomPrompt="1"/>
          </p:nvPr>
        </p:nvSpPr>
        <p:spPr/>
        <p:txBody>
          <a:bodyPr/>
          <a:lstStyle/>
          <a:p>
            <a:r>
              <a:rPr lang="pl-PL" dirty="0"/>
              <a:t>KLIKNIJ, ABY EDYTOWAĆ STYL</a:t>
            </a:r>
          </a:p>
        </p:txBody>
      </p:sp>
      <p:sp>
        <p:nvSpPr>
          <p:cNvPr id="6" name="Symbol zastępczy obrazu 5">
            <a:extLst>
              <a:ext uri="{FF2B5EF4-FFF2-40B4-BE49-F238E27FC236}">
                <a16:creationId xmlns:a16="http://schemas.microsoft.com/office/drawing/2014/main" id="{B7A6D038-B3E0-4F70-6D1A-1F7F962A833C}"/>
              </a:ext>
            </a:extLst>
          </p:cNvPr>
          <p:cNvSpPr>
            <a:spLocks noGrp="1"/>
          </p:cNvSpPr>
          <p:nvPr>
            <p:ph type="pic" sz="quarter" idx="10"/>
          </p:nvPr>
        </p:nvSpPr>
        <p:spPr>
          <a:xfrm>
            <a:off x="10223500" y="3703638"/>
            <a:ext cx="7035800" cy="4968875"/>
          </a:xfrm>
        </p:spPr>
        <p:txBody>
          <a:bodyPr/>
          <a:lstStyle/>
          <a:p>
            <a:r>
              <a:rPr lang="pl-PL"/>
              <a:t>Kliknij ikonę, aby dodać obraz</a:t>
            </a:r>
            <a:endParaRPr lang="pl-PL" dirty="0"/>
          </a:p>
        </p:txBody>
      </p:sp>
      <p:sp>
        <p:nvSpPr>
          <p:cNvPr id="7" name="Freeform 8">
            <a:hlinkClick r:id="rId2" tooltip="https://eitt.pl"/>
            <a:extLst>
              <a:ext uri="{FF2B5EF4-FFF2-40B4-BE49-F238E27FC236}">
                <a16:creationId xmlns:a16="http://schemas.microsoft.com/office/drawing/2014/main" id="{003AA8F5-E2FF-799E-3B0E-DF8CB4790CD5}"/>
              </a:ext>
            </a:extLst>
          </p:cNvPr>
          <p:cNvSpPr/>
          <p:nvPr userDrawn="1"/>
        </p:nvSpPr>
        <p:spPr>
          <a:xfrm>
            <a:off x="15718971" y="102870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
            <a:stretch>
              <a:fillRect/>
            </a:stretch>
          </a:blipFill>
        </p:spPr>
        <p:txBody>
          <a:bodyPr/>
          <a:lstStyle/>
          <a:p>
            <a:endParaRPr lang="pl-PL" noProof="0" dirty="0"/>
          </a:p>
        </p:txBody>
      </p:sp>
    </p:spTree>
    <p:extLst>
      <p:ext uri="{BB962C8B-B14F-4D97-AF65-F5344CB8AC3E}">
        <p14:creationId xmlns:p14="http://schemas.microsoft.com/office/powerpoint/2010/main" val="1180372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hyperlink" Target="https://eitt.pl"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6800" y="972000"/>
            <a:ext cx="12499200" cy="669600"/>
          </a:xfrm>
          <a:prstGeom prst="rect">
            <a:avLst/>
          </a:prstGeom>
        </p:spPr>
        <p:txBody>
          <a:bodyPr vert="horz" lIns="0" tIns="0" rIns="0" bIns="0" rtlCol="0" anchor="ctr">
            <a:normAutofit/>
          </a:bodyPr>
          <a:lstStyle/>
          <a:p>
            <a:r>
              <a:rPr lang="pl-PL" dirty="0"/>
              <a:t>KLIKNIJ, ABY EDYTOWAĆ STYL</a:t>
            </a:r>
            <a:endParaRPr lang="en-US" dirty="0"/>
          </a:p>
        </p:txBody>
      </p:sp>
      <p:sp>
        <p:nvSpPr>
          <p:cNvPr id="13" name="Symbol zastępczy tekstu 12">
            <a:extLst>
              <a:ext uri="{FF2B5EF4-FFF2-40B4-BE49-F238E27FC236}">
                <a16:creationId xmlns:a16="http://schemas.microsoft.com/office/drawing/2014/main" id="{6CC93844-EF68-26A3-7A80-A58BB1086A5D}"/>
              </a:ext>
            </a:extLst>
          </p:cNvPr>
          <p:cNvSpPr>
            <a:spLocks noGrp="1"/>
          </p:cNvSpPr>
          <p:nvPr>
            <p:ph type="body" idx="1"/>
          </p:nvPr>
        </p:nvSpPr>
        <p:spPr>
          <a:xfrm>
            <a:off x="1036800" y="3127276"/>
            <a:ext cx="15773400" cy="65278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3" name="Freeform 17">
            <a:hlinkClick r:id="rId30" tooltip="https://eitt.pl"/>
            <a:extLst>
              <a:ext uri="{FF2B5EF4-FFF2-40B4-BE49-F238E27FC236}">
                <a16:creationId xmlns:a16="http://schemas.microsoft.com/office/drawing/2014/main" id="{A683B34F-12EA-DE8C-9F35-E695A8AF39D4}"/>
              </a:ext>
            </a:extLst>
          </p:cNvPr>
          <p:cNvSpPr/>
          <p:nvPr userDrawn="1"/>
        </p:nvSpPr>
        <p:spPr>
          <a:xfrm>
            <a:off x="503040" y="9653116"/>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31"/>
            <a:stretch>
              <a:fillRect/>
            </a:stretch>
          </a:blipFill>
        </p:spPr>
        <p:txBody>
          <a:bodyPr/>
          <a:lstStyle/>
          <a:p>
            <a:endParaRPr lang="pl-PL" noProof="0" dirty="0"/>
          </a:p>
        </p:txBody>
      </p:sp>
    </p:spTree>
  </p:cSld>
  <p:clrMap bg1="lt1" tx1="dk1" bg2="lt2" tx2="dk2" accent1="accent1" accent2="accent2" accent3="accent3" accent4="accent4" accent5="accent5" accent6="accent6" hlink="hlink" folHlink="folHlink"/>
  <p:sldLayoutIdLst>
    <p:sldLayoutId id="2147483667" r:id="rId1"/>
    <p:sldLayoutId id="2147483666" r:id="rId2"/>
    <p:sldLayoutId id="2147483649" r:id="rId3"/>
    <p:sldLayoutId id="2147483662" r:id="rId4"/>
    <p:sldLayoutId id="2147483665" r:id="rId5"/>
    <p:sldLayoutId id="2147483664" r:id="rId6"/>
    <p:sldLayoutId id="2147483668" r:id="rId7"/>
    <p:sldLayoutId id="2147483669" r:id="rId8"/>
    <p:sldLayoutId id="2147483672" r:id="rId9"/>
    <p:sldLayoutId id="2147483673" r:id="rId10"/>
    <p:sldLayoutId id="2147483674" r:id="rId11"/>
    <p:sldLayoutId id="2147483675" r:id="rId12"/>
    <p:sldLayoutId id="2147483663" r:id="rId13"/>
    <p:sldLayoutId id="2147483660" r:id="rId14"/>
    <p:sldLayoutId id="2147483652" r:id="rId15"/>
    <p:sldLayoutId id="2147483671" r:id="rId16"/>
    <p:sldLayoutId id="2147483653" r:id="rId17"/>
    <p:sldLayoutId id="2147483670" r:id="rId18"/>
    <p:sldLayoutId id="214748365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Lst>
  <p:txStyles>
    <p:titleStyle>
      <a:lvl1pPr algn="l" defTabSz="914400" rtl="0" eaLnBrk="1" latinLnBrk="0" hangingPunct="1">
        <a:spcBef>
          <a:spcPct val="0"/>
        </a:spcBef>
        <a:buNone/>
        <a:defRPr sz="4400" b="1" i="0"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itt.pl/" TargetMode="External"/><Relationship Id="rId2" Type="http://schemas.openxmlformats.org/officeDocument/2006/relationships/image" Target="../media/image2.png"/><Relationship Id="rId1" Type="http://schemas.openxmlformats.org/officeDocument/2006/relationships/slideLayout" Target="../slideLayouts/slideLayout19.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3" Type="http://schemas.openxmlformats.org/officeDocument/2006/relationships/hyperlink" Target="https://www.nlp-techniques.org/nlp-training-online/" TargetMode="External"/><Relationship Id="rId2" Type="http://schemas.openxmlformats.org/officeDocument/2006/relationships/image" Target="../media/image80.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customXml" Target="../ink/ink1.xml"/><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3.svg"/><Relationship Id="rId7" Type="http://schemas.openxmlformats.org/officeDocument/2006/relationships/hyperlink" Target="https://eitt.pl" TargetMode="External"/><Relationship Id="rId2" Type="http://schemas.openxmlformats.org/officeDocument/2006/relationships/image" Target="../media/image82.png"/><Relationship Id="rId1" Type="http://schemas.openxmlformats.org/officeDocument/2006/relationships/slideLayout" Target="../slideLayouts/slideLayout19.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jpeg"/></Relationships>
</file>

<file path=ppt/slides/_rels/slide169.xml.rels><?xml version="1.0" encoding="UTF-8" standalone="yes"?>
<Relationships xmlns="http://schemas.openxmlformats.org/package/2006/relationships"><Relationship Id="rId8" Type="http://schemas.openxmlformats.org/officeDocument/2006/relationships/hyperlink" Target="https://eitt.pl" TargetMode="External"/><Relationship Id="rId3" Type="http://schemas.openxmlformats.org/officeDocument/2006/relationships/image" Target="../media/image88.svg"/><Relationship Id="rId7" Type="http://schemas.openxmlformats.org/officeDocument/2006/relationships/image" Target="../media/image90.svg"/><Relationship Id="rId2" Type="http://schemas.openxmlformats.org/officeDocument/2006/relationships/image" Target="../media/image87.png"/><Relationship Id="rId1" Type="http://schemas.openxmlformats.org/officeDocument/2006/relationships/slideLayout" Target="../slideLayouts/slideLayout19.xml"/><Relationship Id="rId6" Type="http://schemas.openxmlformats.org/officeDocument/2006/relationships/image" Target="../media/image89.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0.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png"/><Relationship Id="rId3" Type="http://schemas.openxmlformats.org/officeDocument/2006/relationships/image" Target="../media/image5.svg"/><Relationship Id="rId7" Type="http://schemas.openxmlformats.org/officeDocument/2006/relationships/image" Target="../media/image94.svg"/><Relationship Id="rId12" Type="http://schemas.openxmlformats.org/officeDocument/2006/relationships/hyperlink" Target="https://eitt.pl" TargetMode="External"/><Relationship Id="rId2" Type="http://schemas.openxmlformats.org/officeDocument/2006/relationships/image" Target="../media/image4.png"/><Relationship Id="rId16" Type="http://schemas.openxmlformats.org/officeDocument/2006/relationships/hyperlink" Target="https://eitt.pl/kontakt/" TargetMode="External"/><Relationship Id="rId1" Type="http://schemas.openxmlformats.org/officeDocument/2006/relationships/slideLayout" Target="../slideLayouts/slideLayout19.xml"/><Relationship Id="rId6" Type="http://schemas.openxmlformats.org/officeDocument/2006/relationships/image" Target="../media/image93.png"/><Relationship Id="rId11" Type="http://schemas.openxmlformats.org/officeDocument/2006/relationships/image" Target="../media/image98.svg"/><Relationship Id="rId5" Type="http://schemas.openxmlformats.org/officeDocument/2006/relationships/image" Target="../media/image92.svg"/><Relationship Id="rId15" Type="http://schemas.openxmlformats.org/officeDocument/2006/relationships/hyperlink" Target="mailto:anna.polak@eitt.pl" TargetMode="External"/><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svg"/><Relationship Id="rId14" Type="http://schemas.openxmlformats.org/officeDocument/2006/relationships/image" Target="../media/image9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svg"/><Relationship Id="rId7" Type="http://schemas.openxmlformats.org/officeDocument/2006/relationships/hyperlink" Target="https://eitt.pl" TargetMode="External"/><Relationship Id="rId2" Type="http://schemas.openxmlformats.org/officeDocument/2006/relationships/image" Target="../media/image4.png"/><Relationship Id="rId1" Type="http://schemas.openxmlformats.org/officeDocument/2006/relationships/slideLayout" Target="../slideLayouts/slideLayout19.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6.jpe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4.png"/><Relationship Id="rId1" Type="http://schemas.openxmlformats.org/officeDocument/2006/relationships/slideLayout" Target="../slideLayouts/slideLayout20.xml"/><Relationship Id="rId6" Type="http://schemas.openxmlformats.org/officeDocument/2006/relationships/image" Target="../media/image26.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1.jp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sco.wikipedia.org/wiki/Facebook" TargetMode="External"/><Relationship Id="rId18" Type="http://schemas.openxmlformats.org/officeDocument/2006/relationships/image" Target="../media/image21.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18.png"/><Relationship Id="rId17" Type="http://schemas.openxmlformats.org/officeDocument/2006/relationships/hyperlink" Target="https://en.wikipedia.org/wiki/Google_logo" TargetMode="External"/><Relationship Id="rId2" Type="http://schemas.openxmlformats.org/officeDocument/2006/relationships/image" Target="../media/image11.png"/><Relationship Id="rId16" Type="http://schemas.openxmlformats.org/officeDocument/2006/relationships/image" Target="../media/image20.png"/><Relationship Id="rId20" Type="http://schemas.openxmlformats.org/officeDocument/2006/relationships/image" Target="../media/image22.png"/><Relationship Id="rId1" Type="http://schemas.openxmlformats.org/officeDocument/2006/relationships/slideLayout" Target="../slideLayouts/slideLayout22.xml"/><Relationship Id="rId6" Type="http://schemas.openxmlformats.org/officeDocument/2006/relationships/image" Target="../media/image15.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17.jpg"/><Relationship Id="rId19" Type="http://schemas.openxmlformats.org/officeDocument/2006/relationships/hyperlink" Target="http://whatchareading.com/havent-forgotten-k-jessica-jones/" TargetMode="External"/><Relationship Id="rId4" Type="http://schemas.openxmlformats.org/officeDocument/2006/relationships/image" Target="../media/image14.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19.jpg"/></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47.jp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48.jp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7750722"/>
            <a:ext cx="733683" cy="232262"/>
          </a:xfrm>
          <a:prstGeom prst="roundRect">
            <a:avLst/>
          </a:prstGeom>
          <a:solidFill>
            <a:srgbClr val="08B8B3"/>
          </a:solidFill>
          <a:ln>
            <a:solidFill>
              <a:srgbClr val="29BBB6"/>
            </a:solidFill>
          </a:ln>
        </p:spPr>
        <p:txBody>
          <a:bodyPr/>
          <a:lstStyle/>
          <a:p>
            <a:endParaRPr lang="pl-PL"/>
          </a:p>
        </p:txBody>
      </p:sp>
      <p:sp>
        <p:nvSpPr>
          <p:cNvPr id="3" name="Freeform 3"/>
          <p:cNvSpPr/>
          <p:nvPr/>
        </p:nvSpPr>
        <p:spPr>
          <a:xfrm>
            <a:off x="1028700" y="1028700"/>
            <a:ext cx="1403810" cy="340424"/>
          </a:xfrm>
          <a:custGeom>
            <a:avLst/>
            <a:gdLst/>
            <a:ahLst/>
            <a:cxnLst/>
            <a:rect l="l" t="t" r="r" b="b"/>
            <a:pathLst>
              <a:path w="1403810" h="340424">
                <a:moveTo>
                  <a:pt x="0" y="0"/>
                </a:moveTo>
                <a:lnTo>
                  <a:pt x="1403810" y="0"/>
                </a:lnTo>
                <a:lnTo>
                  <a:pt x="1403810" y="340424"/>
                </a:lnTo>
                <a:lnTo>
                  <a:pt x="0" y="340424"/>
                </a:lnTo>
                <a:lnTo>
                  <a:pt x="0" y="0"/>
                </a:lnTo>
                <a:close/>
              </a:path>
            </a:pathLst>
          </a:custGeom>
          <a:blipFill>
            <a:blip r:embed="rId2"/>
            <a:stretch>
              <a:fillRect/>
            </a:stretch>
          </a:blipFill>
        </p:spPr>
        <p:txBody>
          <a:bodyPr/>
          <a:lstStyle/>
          <a:p>
            <a:endParaRPr lang="pl-PL"/>
          </a:p>
        </p:txBody>
      </p:sp>
      <p:sp>
        <p:nvSpPr>
          <p:cNvPr id="4" name="TextBox 4"/>
          <p:cNvSpPr txBox="1"/>
          <p:nvPr/>
        </p:nvSpPr>
        <p:spPr>
          <a:xfrm>
            <a:off x="1028700" y="7076630"/>
            <a:ext cx="8382348" cy="439383"/>
          </a:xfrm>
          <a:prstGeom prst="rect">
            <a:avLst/>
          </a:prstGeom>
        </p:spPr>
        <p:txBody>
          <a:bodyPr lIns="0" tIns="0" rIns="0" bIns="0" rtlCol="0" anchor="t">
            <a:spAutoFit/>
          </a:bodyPr>
          <a:lstStyle/>
          <a:p>
            <a:pPr algn="l">
              <a:lnSpc>
                <a:spcPts val="3359"/>
              </a:lnSpc>
            </a:pPr>
            <a:r>
              <a:rPr lang="en-US" sz="2400" spc="120">
                <a:solidFill>
                  <a:srgbClr val="191919"/>
                </a:solidFill>
                <a:latin typeface="Calibri (MS)"/>
                <a:ea typeface="Calibri (MS)"/>
                <a:cs typeface="Calibri (MS)"/>
                <a:sym typeface="Calibri (MS)"/>
              </a:rPr>
              <a:t>Effective IT Trainings Sp. z o.o. | </a:t>
            </a:r>
          </a:p>
        </p:txBody>
      </p:sp>
      <p:sp>
        <p:nvSpPr>
          <p:cNvPr id="8" name="TextBox 8"/>
          <p:cNvSpPr txBox="1"/>
          <p:nvPr/>
        </p:nvSpPr>
        <p:spPr>
          <a:xfrm>
            <a:off x="1028700" y="2569466"/>
            <a:ext cx="10306050" cy="4062651"/>
          </a:xfrm>
          <a:prstGeom prst="rect">
            <a:avLst/>
          </a:prstGeom>
        </p:spPr>
        <p:txBody>
          <a:bodyPr wrap="square" lIns="0" tIns="0" rIns="0" bIns="0" rtlCol="0" anchor="t">
            <a:spAutoFit/>
          </a:bodyPr>
          <a:lstStyle/>
          <a:p>
            <a:pPr algn="l"/>
            <a:r>
              <a:rPr lang="pl-PL" sz="6600" b="1" dirty="0" err="1">
                <a:solidFill>
                  <a:srgbClr val="191919"/>
                </a:solidFill>
                <a:latin typeface="Calibri (MS) Bold"/>
                <a:ea typeface="Calibri (MS) Bold"/>
                <a:cs typeface="Calibri (MS) Bold"/>
                <a:sym typeface="Calibri (MS) Bold"/>
              </a:rPr>
              <a:t>Python</a:t>
            </a:r>
            <a:r>
              <a:rPr lang="pl-PL" sz="6600" b="1" dirty="0">
                <a:solidFill>
                  <a:srgbClr val="191919"/>
                </a:solidFill>
                <a:latin typeface="Calibri (MS) Bold"/>
                <a:ea typeface="Calibri (MS) Bold"/>
                <a:cs typeface="Calibri (MS) Bold"/>
                <a:sym typeface="Calibri (MS) Bold"/>
              </a:rPr>
              <a:t> w Testach Automatycznych, Analizie Danych i Algorytmach AI w Praktyce</a:t>
            </a:r>
            <a:endParaRPr lang="en-US" sz="6600" b="1" dirty="0">
              <a:solidFill>
                <a:srgbClr val="191919"/>
              </a:solidFill>
              <a:latin typeface="Calibri (MS) Bold"/>
              <a:ea typeface="Calibri (MS) Bold"/>
              <a:cs typeface="Calibri (MS) Bold"/>
              <a:sym typeface="Calibri (MS) Bold"/>
            </a:endParaRPr>
          </a:p>
        </p:txBody>
      </p:sp>
      <p:sp>
        <p:nvSpPr>
          <p:cNvPr id="9" name="TextBox 9"/>
          <p:cNvSpPr txBox="1"/>
          <p:nvPr/>
        </p:nvSpPr>
        <p:spPr>
          <a:xfrm>
            <a:off x="1028700" y="1903330"/>
            <a:ext cx="8382348" cy="541110"/>
          </a:xfrm>
          <a:prstGeom prst="rect">
            <a:avLst/>
          </a:prstGeom>
        </p:spPr>
        <p:txBody>
          <a:bodyPr lIns="0" tIns="0" rIns="0" bIns="0" rtlCol="0" anchor="t">
            <a:spAutoFit/>
          </a:bodyPr>
          <a:lstStyle/>
          <a:p>
            <a:pPr algn="l">
              <a:lnSpc>
                <a:spcPts val="4479"/>
              </a:lnSpc>
            </a:pPr>
            <a:r>
              <a:rPr lang="en-US" sz="3199" spc="159" dirty="0">
                <a:solidFill>
                  <a:srgbClr val="191919"/>
                </a:solidFill>
                <a:latin typeface="Calibri (MS)"/>
                <a:ea typeface="Calibri (MS)"/>
                <a:cs typeface="Calibri (MS)"/>
                <a:sym typeface="Calibri (MS)"/>
              </a:rPr>
              <a:t>MATERIAŁY SZKOLENIOWE</a:t>
            </a:r>
          </a:p>
        </p:txBody>
      </p:sp>
      <p:sp>
        <p:nvSpPr>
          <p:cNvPr id="10" name="TextBox 10"/>
          <p:cNvSpPr txBox="1"/>
          <p:nvPr/>
        </p:nvSpPr>
        <p:spPr>
          <a:xfrm>
            <a:off x="1028699" y="8100556"/>
            <a:ext cx="6018871" cy="362984"/>
          </a:xfrm>
          <a:prstGeom prst="rect">
            <a:avLst/>
          </a:prstGeom>
        </p:spPr>
        <p:txBody>
          <a:bodyPr wrap="square" lIns="0" tIns="0" rIns="0" bIns="0" rtlCol="0" anchor="t">
            <a:spAutoFit/>
          </a:bodyPr>
          <a:lstStyle/>
          <a:p>
            <a:pPr>
              <a:lnSpc>
                <a:spcPts val="2969"/>
              </a:lnSpc>
              <a:spcBef>
                <a:spcPct val="0"/>
              </a:spcBef>
            </a:pPr>
            <a:r>
              <a:rPr lang="en-US" sz="2199" spc="10" dirty="0">
                <a:solidFill>
                  <a:srgbClr val="191919"/>
                </a:solidFill>
                <a:latin typeface="Calibri (MS)"/>
                <a:ea typeface="Calibri (MS)"/>
                <a:cs typeface="Calibri (MS)"/>
                <a:sym typeface="Calibri (MS)"/>
              </a:rPr>
              <a:t>Trener: </a:t>
            </a:r>
            <a:r>
              <a:rPr lang="pl-PL" sz="2199" spc="10" dirty="0">
                <a:solidFill>
                  <a:srgbClr val="191919"/>
                </a:solidFill>
                <a:latin typeface="Calibri (MS)"/>
                <a:ea typeface="Calibri (MS)"/>
                <a:cs typeface="Calibri (MS)"/>
                <a:sym typeface="Calibri (MS)"/>
              </a:rPr>
              <a:t>dr Marcin Albiniak</a:t>
            </a:r>
            <a:endParaRPr lang="en-US" sz="2199" spc="10" dirty="0">
              <a:solidFill>
                <a:srgbClr val="191919"/>
              </a:solidFill>
              <a:latin typeface="Calibri (MS)"/>
              <a:ea typeface="Calibri (MS)"/>
              <a:cs typeface="Calibri (MS)"/>
              <a:sym typeface="Calibri (MS)"/>
            </a:endParaRPr>
          </a:p>
        </p:txBody>
      </p:sp>
      <p:sp>
        <p:nvSpPr>
          <p:cNvPr id="16" name="TextBox 13">
            <a:extLst>
              <a:ext uri="{FF2B5EF4-FFF2-40B4-BE49-F238E27FC236}">
                <a16:creationId xmlns:a16="http://schemas.microsoft.com/office/drawing/2014/main" id="{047513C1-140B-E0DB-1A42-808C3F97A698}"/>
              </a:ext>
            </a:extLst>
          </p:cNvPr>
          <p:cNvSpPr txBox="1"/>
          <p:nvPr/>
        </p:nvSpPr>
        <p:spPr>
          <a:xfrm>
            <a:off x="5534596" y="7002076"/>
            <a:ext cx="1160908" cy="588490"/>
          </a:xfrm>
          <a:prstGeom prst="rect">
            <a:avLst/>
          </a:prstGeom>
          <a:ln w="12700">
            <a:noFill/>
          </a:ln>
        </p:spPr>
        <p:txBody>
          <a:bodyPr lIns="50800" tIns="50800" rIns="50800" bIns="50800" rtlCol="0" anchor="ctr"/>
          <a:lstStyle/>
          <a:p>
            <a:pPr algn="ctr">
              <a:lnSpc>
                <a:spcPts val="1949"/>
              </a:lnSpc>
            </a:pPr>
            <a:r>
              <a:rPr lang="en-US" sz="1299" u="sng" spc="38" dirty="0">
                <a:uFill>
                  <a:solidFill>
                    <a:schemeClr val="bg1"/>
                  </a:solidFill>
                </a:uFill>
                <a:latin typeface="Calibri (MS)"/>
                <a:ea typeface="Calibri (MS)"/>
                <a:cs typeface="Calibri (MS)"/>
                <a:sym typeface="Calibri (MS)"/>
                <a:hlinkClick r:id="rId3" tooltip="https://eitt.pl">
                  <a:extLst>
                    <a:ext uri="{A12FA001-AC4F-418D-AE19-62706E023703}">
                      <ahyp:hlinkClr xmlns:ahyp="http://schemas.microsoft.com/office/drawing/2018/hyperlinkcolor" val="tx"/>
                    </a:ext>
                  </a:extLst>
                </a:hlinkClick>
              </a:rPr>
              <a:t>www.eitt.pl</a:t>
            </a:r>
          </a:p>
        </p:txBody>
      </p:sp>
      <p:sp>
        <p:nvSpPr>
          <p:cNvPr id="12" name="Freeform 3">
            <a:extLst>
              <a:ext uri="{FF2B5EF4-FFF2-40B4-BE49-F238E27FC236}">
                <a16:creationId xmlns:a16="http://schemas.microsoft.com/office/drawing/2014/main" id="{6DCDDCA1-EEAC-0A7F-2E3F-0CAE52F15BDD}"/>
              </a:ext>
            </a:extLst>
          </p:cNvPr>
          <p:cNvSpPr/>
          <p:nvPr/>
        </p:nvSpPr>
        <p:spPr>
          <a:xfrm>
            <a:off x="11564494" y="-91234"/>
            <a:ext cx="7716559" cy="10469468"/>
          </a:xfrm>
          <a:custGeom>
            <a:avLst/>
            <a:gdLst/>
            <a:ahLst/>
            <a:cxnLst/>
            <a:rect l="l" t="t" r="r" b="b"/>
            <a:pathLst>
              <a:path w="6048000" h="4032000">
                <a:moveTo>
                  <a:pt x="0" y="0"/>
                </a:moveTo>
                <a:lnTo>
                  <a:pt x="6048000" y="0"/>
                </a:lnTo>
                <a:lnTo>
                  <a:pt x="6048000" y="4032000"/>
                </a:lnTo>
                <a:lnTo>
                  <a:pt x="0" y="4032000"/>
                </a:lnTo>
                <a:lnTo>
                  <a:pt x="0" y="0"/>
                </a:lnTo>
                <a:close/>
              </a:path>
            </a:pathLst>
          </a:custGeom>
          <a:blipFill>
            <a:blip r:embed="rId4">
              <a:alphaModFix amt="66000"/>
              <a:extLst>
                <a:ext uri="{BEBA8EAE-BF5A-486C-A8C5-ECC9F3942E4B}">
                  <a14:imgProps xmlns:a14="http://schemas.microsoft.com/office/drawing/2010/main">
                    <a14:imgLayer r:embed="rId5">
                      <a14:imgEffect>
                        <a14:saturation sat="0"/>
                      </a14:imgEffect>
                      <a14:imgEffect>
                        <a14:brightnessContrast bright="2000"/>
                      </a14:imgEffect>
                    </a14:imgLayer>
                  </a14:imgProps>
                </a:ext>
              </a:extLst>
            </a:blip>
            <a:stretch>
              <a:fillRect l="-96570" r="-6943"/>
            </a:stretch>
          </a:blipFill>
        </p:spPr>
        <p:txBody>
          <a:bodyPr/>
          <a:lstStyle/>
          <a:p>
            <a:endParaRPr lang="pl-PL" dirty="0"/>
          </a:p>
        </p:txBody>
      </p:sp>
      <p:sp>
        <p:nvSpPr>
          <p:cNvPr id="6" name="AutoShape 6"/>
          <p:cNvSpPr/>
          <p:nvPr/>
        </p:nvSpPr>
        <p:spPr>
          <a:xfrm>
            <a:off x="10541504" y="-904240"/>
            <a:ext cx="2730188" cy="1626012"/>
          </a:xfrm>
          <a:prstGeom prst="roundRect">
            <a:avLst>
              <a:gd name="adj" fmla="val 8466"/>
            </a:avLst>
          </a:prstGeom>
          <a:solidFill>
            <a:srgbClr val="08B8B3"/>
          </a:solidFill>
          <a:ln>
            <a:solidFill>
              <a:srgbClr val="29BBB6"/>
            </a:solidFill>
          </a:ln>
        </p:spPr>
        <p:txBody>
          <a:bodyPr/>
          <a:lstStyle/>
          <a:p>
            <a:endParaRPr lang="pl-PL" dirty="0"/>
          </a:p>
        </p:txBody>
      </p:sp>
      <p:sp>
        <p:nvSpPr>
          <p:cNvPr id="13" name="Prostokąt zaokrąglony 12">
            <a:extLst>
              <a:ext uri="{FF2B5EF4-FFF2-40B4-BE49-F238E27FC236}">
                <a16:creationId xmlns:a16="http://schemas.microsoft.com/office/drawing/2014/main" id="{A80F33FF-4A58-4F3A-54CC-87830A884F88}"/>
              </a:ext>
            </a:extLst>
          </p:cNvPr>
          <p:cNvSpPr/>
          <p:nvPr/>
        </p:nvSpPr>
        <p:spPr>
          <a:xfrm>
            <a:off x="5612524" y="7199586"/>
            <a:ext cx="998483" cy="241738"/>
          </a:xfrm>
          <a:prstGeom prst="roundRect">
            <a:avLst>
              <a:gd name="adj" fmla="val 41506"/>
            </a:avLst>
          </a:prstGeom>
          <a:noFill/>
          <a:ln w="38100">
            <a:solidFill>
              <a:srgbClr val="08B8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908051" y="2215723"/>
            <a:ext cx="16471901" cy="7827245"/>
          </a:xfrm>
        </p:spPr>
        <p:txBody>
          <a:bodyPr/>
          <a:lstStyle/>
          <a:p>
            <a:pPr>
              <a:lnSpc>
                <a:spcPct val="107000"/>
              </a:lnSpc>
              <a:spcAft>
                <a:spcPts val="1601"/>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1601"/>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1601"/>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453624" y="1"/>
            <a:ext cx="16459200" cy="1368221"/>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1216682" y="2063071"/>
            <a:ext cx="15061152" cy="6494085"/>
          </a:xfrm>
          <a:prstGeom prst="rect">
            <a:avLst/>
          </a:prstGeom>
        </p:spPr>
        <p:txBody>
          <a:bodyPr wrap="square">
            <a:spAutoFit/>
          </a:bodyPr>
          <a:lstStyle/>
          <a:p>
            <a:pPr>
              <a:buFont typeface="Arial" panose="020B0604020202020204" pitchFamily="34" charset="0"/>
              <a:buChar char="•"/>
            </a:pPr>
            <a:r>
              <a:rPr lang="pl-PL" sz="3200" dirty="0"/>
              <a:t>rozpoznawanie wzorców (</a:t>
            </a:r>
            <a:r>
              <a:rPr lang="pl-PL" sz="3200" dirty="0" err="1"/>
              <a:t>pattern</a:t>
            </a:r>
            <a:r>
              <a:rPr lang="pl-PL" sz="3200" dirty="0"/>
              <a:t> </a:t>
            </a:r>
            <a:r>
              <a:rPr lang="pl-PL" sz="3200" dirty="0" err="1"/>
              <a:t>recognition</a:t>
            </a:r>
            <a:r>
              <a:rPr lang="pl-PL" sz="3200" dirty="0"/>
              <a:t>)</a:t>
            </a:r>
          </a:p>
          <a:p>
            <a:pPr>
              <a:buFont typeface="Arial" panose="020B0604020202020204" pitchFamily="34" charset="0"/>
              <a:buChar char="•"/>
            </a:pPr>
            <a:r>
              <a:rPr lang="pl-PL" sz="3200" dirty="0"/>
              <a:t>automatyczna klasyfikacja dokumentów/tekstów (np. według kategorii)</a:t>
            </a:r>
          </a:p>
          <a:p>
            <a:pPr>
              <a:buFont typeface="Arial" panose="020B0604020202020204" pitchFamily="34" charset="0"/>
              <a:buChar char="•"/>
            </a:pPr>
            <a:r>
              <a:rPr lang="pl-PL" sz="3200" dirty="0"/>
              <a:t>rozpoznawanie mowy lub tekstu pisanego (speech and </a:t>
            </a:r>
            <a:r>
              <a:rPr lang="pl-PL" sz="3200" dirty="0" err="1"/>
              <a:t>handwriting</a:t>
            </a:r>
            <a:r>
              <a:rPr lang="pl-PL" sz="3200" dirty="0"/>
              <a:t> </a:t>
            </a:r>
            <a:r>
              <a:rPr lang="pl-PL" sz="3200" dirty="0" err="1"/>
              <a:t>recognition</a:t>
            </a:r>
            <a:r>
              <a:rPr lang="pl-PL" sz="3200" dirty="0"/>
              <a:t>)</a:t>
            </a:r>
          </a:p>
          <a:p>
            <a:pPr>
              <a:buFont typeface="Arial" panose="020B0604020202020204" pitchFamily="34" charset="0"/>
              <a:buChar char="•"/>
            </a:pPr>
            <a:r>
              <a:rPr lang="pl-PL" sz="3200" dirty="0"/>
              <a:t>rozpoznawanie twarzy (face </a:t>
            </a:r>
            <a:r>
              <a:rPr lang="pl-PL" sz="3200" dirty="0" err="1"/>
              <a:t>recognition</a:t>
            </a:r>
            <a:r>
              <a:rPr lang="pl-PL" sz="3200" dirty="0"/>
              <a:t>)</a:t>
            </a:r>
          </a:p>
          <a:p>
            <a:pPr>
              <a:buFont typeface="Arial" panose="020B0604020202020204" pitchFamily="34" charset="0"/>
              <a:buChar char="•"/>
            </a:pPr>
            <a:r>
              <a:rPr lang="pl-PL" sz="3200" dirty="0"/>
              <a:t>rozpoznawanie elementów na zdjęciu (</a:t>
            </a:r>
            <a:r>
              <a:rPr lang="pl-PL" sz="3200" dirty="0" err="1"/>
              <a:t>object</a:t>
            </a:r>
            <a:r>
              <a:rPr lang="pl-PL" sz="3200" dirty="0"/>
              <a:t> </a:t>
            </a:r>
            <a:r>
              <a:rPr lang="pl-PL" sz="3200" dirty="0" err="1"/>
              <a:t>recognition</a:t>
            </a:r>
            <a:r>
              <a:rPr lang="pl-PL" sz="3200" dirty="0"/>
              <a:t>)</a:t>
            </a:r>
          </a:p>
          <a:p>
            <a:pPr>
              <a:buFont typeface="Arial" panose="020B0604020202020204" pitchFamily="34" charset="0"/>
              <a:buChar char="•"/>
            </a:pPr>
            <a:r>
              <a:rPr lang="pl-PL" sz="3200" dirty="0"/>
              <a:t>przewidywanie trendów finansowych lub ekonomicznych (np. cen mieszkań)</a:t>
            </a:r>
          </a:p>
          <a:p>
            <a:pPr>
              <a:buFont typeface="Arial" panose="020B0604020202020204" pitchFamily="34" charset="0"/>
              <a:buChar char="•"/>
            </a:pPr>
            <a:r>
              <a:rPr lang="pl-PL" sz="3200" dirty="0"/>
              <a:t>kierowanie pojazdami (samochody autonomiczne)</a:t>
            </a:r>
          </a:p>
          <a:p>
            <a:pPr>
              <a:buFont typeface="Arial" panose="020B0604020202020204" pitchFamily="34" charset="0"/>
              <a:buChar char="•"/>
            </a:pPr>
            <a:r>
              <a:rPr lang="pl-PL" sz="3200" dirty="0"/>
              <a:t>nawigacja w nieznanym terenie</a:t>
            </a:r>
          </a:p>
          <a:p>
            <a:pPr>
              <a:buFont typeface="Arial" panose="020B0604020202020204" pitchFamily="34" charset="0"/>
              <a:buChar char="•"/>
            </a:pPr>
            <a:r>
              <a:rPr lang="pl-PL" sz="3200" dirty="0"/>
              <a:t>systemy rekomendacji (np. </a:t>
            </a:r>
            <a:r>
              <a:rPr lang="pl-PL" sz="3200" dirty="0" err="1"/>
              <a:t>Spotify</a:t>
            </a:r>
            <a:r>
              <a:rPr lang="pl-PL" sz="3200" dirty="0"/>
              <a:t> lub </a:t>
            </a:r>
            <a:r>
              <a:rPr lang="pl-PL" sz="3200" dirty="0" err="1"/>
              <a:t>Filmweb</a:t>
            </a:r>
            <a:r>
              <a:rPr lang="pl-PL" sz="3200" dirty="0"/>
              <a:t>)</a:t>
            </a:r>
          </a:p>
          <a:p>
            <a:pPr>
              <a:buFont typeface="Arial" panose="020B0604020202020204" pitchFamily="34" charset="0"/>
              <a:buChar char="•"/>
            </a:pPr>
            <a:r>
              <a:rPr lang="pl-PL" sz="3200" dirty="0"/>
              <a:t>zabezpieczanie przed oszustwami w transakcjach </a:t>
            </a:r>
            <a:r>
              <a:rPr lang="pl-PL" sz="3200" dirty="0" err="1"/>
              <a:t>finasowych</a:t>
            </a:r>
            <a:r>
              <a:rPr lang="pl-PL" sz="3200" dirty="0"/>
              <a:t> (fraud </a:t>
            </a:r>
            <a:r>
              <a:rPr lang="pl-PL" sz="3200" dirty="0" err="1"/>
              <a:t>detecion</a:t>
            </a:r>
            <a:r>
              <a:rPr lang="pl-PL" sz="3200" dirty="0"/>
              <a:t>)</a:t>
            </a:r>
          </a:p>
          <a:p>
            <a:pPr>
              <a:buFont typeface="Arial" panose="020B0604020202020204" pitchFamily="34" charset="0"/>
              <a:buChar char="•"/>
            </a:pPr>
            <a:r>
              <a:rPr lang="pl-PL" sz="3200" dirty="0"/>
              <a:t>rozpoznawanie chorób na podstawie objawów</a:t>
            </a:r>
          </a:p>
          <a:p>
            <a:pPr>
              <a:buFont typeface="Arial" panose="020B0604020202020204" pitchFamily="34" charset="0"/>
              <a:buChar char="•"/>
            </a:pPr>
            <a:r>
              <a:rPr lang="pl-PL" sz="3200" dirty="0"/>
              <a:t>marketing (dopasowywanie reklam)</a:t>
            </a:r>
          </a:p>
          <a:p>
            <a:pPr>
              <a:buFont typeface="Arial" panose="020B0604020202020204" pitchFamily="34" charset="0"/>
              <a:buChar char="•"/>
            </a:pPr>
            <a:r>
              <a:rPr lang="pl-PL" sz="32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295157" y="9635875"/>
            <a:ext cx="1635512" cy="397634"/>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1428750" y="3514725"/>
            <a:ext cx="15430500" cy="3257550"/>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2845378" y="2189020"/>
            <a:ext cx="12214514" cy="7634072"/>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908051" y="2677100"/>
            <a:ext cx="16471901" cy="368213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normAutofit/>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normAutofit fontScale="90000"/>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21.05.2025</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901" y="3899011"/>
            <a:ext cx="7100888" cy="1471613"/>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1487996" y="4931837"/>
            <a:ext cx="9141905" cy="3000821"/>
          </a:xfrm>
          <a:prstGeom prst="rect">
            <a:avLst/>
          </a:prstGeom>
          <a:noFill/>
        </p:spPr>
        <p:txBody>
          <a:bodyPr wrap="square">
            <a:spAutoFit/>
          </a:bodyPr>
          <a:lstStyle/>
          <a:p>
            <a:r>
              <a:rPr lang="pl-PL" sz="2700" dirty="0" err="1"/>
              <a:t>Conda</a:t>
            </a:r>
            <a:r>
              <a:rPr lang="pl-PL" sz="2700" dirty="0"/>
              <a:t> to wieloplatformowy, niezależny od języka menedżer pakietów i system zarządzania środowiskiem typu open </a:t>
            </a:r>
            <a:r>
              <a:rPr lang="pl-PL" sz="2700" dirty="0" err="1"/>
              <a:t>source</a:t>
            </a:r>
            <a:r>
              <a:rPr lang="pl-PL" sz="2700" dirty="0"/>
              <a:t>. </a:t>
            </a:r>
          </a:p>
          <a:p>
            <a:endParaRPr lang="pl-PL" sz="2700" dirty="0"/>
          </a:p>
          <a:p>
            <a:r>
              <a:rPr lang="pl-PL" sz="2700" dirty="0"/>
              <a:t>Został pierwotnie opracowany, aby rozwiązać trudne wyzwania związane z zarządzaniem pakietami, z którymi borykali się naukowcy zajmujący się danymi w </a:t>
            </a:r>
            <a:r>
              <a:rPr lang="pl-PL" sz="2700" dirty="0" err="1"/>
              <a:t>Pythonie</a:t>
            </a:r>
            <a:r>
              <a:rPr lang="pl-PL" sz="2700" dirty="0"/>
              <a:t>, a dziś jest popularnym menedżerem pakietów dla </a:t>
            </a:r>
            <a:r>
              <a:rPr lang="pl-PL" sz="2700" dirty="0" err="1"/>
              <a:t>Pythona</a:t>
            </a:r>
            <a:r>
              <a:rPr lang="pl-PL" sz="270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295157" y="9635875"/>
            <a:ext cx="1635512" cy="397634"/>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normAutofit fontScale="90000"/>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21.05.2025</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295157" y="9635875"/>
            <a:ext cx="1635512" cy="397634"/>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1112912" y="4143515"/>
            <a:ext cx="14345174" cy="4801314"/>
          </a:xfrm>
          <a:prstGeom prst="rect">
            <a:avLst/>
          </a:prstGeom>
          <a:noFill/>
        </p:spPr>
        <p:txBody>
          <a:bodyPr wrap="square">
            <a:spAutoFit/>
          </a:bodyPr>
          <a:lstStyle/>
          <a:p>
            <a:r>
              <a:rPr lang="pl-PL" sz="3000" b="1" dirty="0" err="1"/>
              <a:t>Datalore</a:t>
            </a:r>
            <a:r>
              <a:rPr lang="pl-PL" sz="2700" dirty="0"/>
              <a:t> jest zdefiniowany jako notatnik do nauki data science - online (z inteligentną pomocą w kodowaniu).</a:t>
            </a:r>
          </a:p>
          <a:p>
            <a:endParaRPr lang="pl-PL" sz="2700" dirty="0"/>
          </a:p>
          <a:p>
            <a:r>
              <a:rPr lang="pl-PL" sz="2700" dirty="0"/>
              <a:t>Przyjrzyjmy się bliżej definicji.</a:t>
            </a:r>
          </a:p>
          <a:p>
            <a:r>
              <a:rPr lang="pl-PL" sz="3000" b="1" dirty="0" err="1"/>
              <a:t>Datalore</a:t>
            </a:r>
            <a:r>
              <a:rPr lang="pl-PL" sz="2700" b="1" dirty="0"/>
              <a:t> jest w trybie online</a:t>
            </a:r>
          </a:p>
          <a:p>
            <a:endParaRPr lang="pl-PL" sz="2700" dirty="0"/>
          </a:p>
          <a:p>
            <a:r>
              <a:rPr lang="pl-PL" sz="2700" dirty="0"/>
              <a:t>W </a:t>
            </a:r>
            <a:r>
              <a:rPr lang="pl-PL" sz="2700" dirty="0" err="1"/>
              <a:t>Datalore</a:t>
            </a:r>
            <a:r>
              <a:rPr lang="pl-PL" sz="2700" dirty="0"/>
              <a:t> wszystkie obliczenia są wykonywane w chmurze. </a:t>
            </a:r>
          </a:p>
          <a:p>
            <a:r>
              <a:rPr lang="pl-PL" sz="2700" dirty="0"/>
              <a:t>Aby uruchomić kod </a:t>
            </a:r>
            <a:r>
              <a:rPr lang="pl-PL" sz="2700" dirty="0" err="1"/>
              <a:t>Pythona</a:t>
            </a:r>
            <a:r>
              <a:rPr lang="pl-PL" sz="2700" dirty="0"/>
              <a:t> i Kotlin, wystarczy otworzyć przeglądarkę, zarejestrować się na datalore.jetbrains.com i utworzyć swój pierwszy notatnik. </a:t>
            </a:r>
          </a:p>
          <a:p>
            <a:r>
              <a:rPr lang="pl-PL" sz="2700" dirty="0"/>
              <a:t>Nie jest wymagana żadna dodatkowa konfiguracja. </a:t>
            </a:r>
          </a:p>
          <a:p>
            <a:r>
              <a:rPr lang="pl-PL" sz="2700" dirty="0"/>
              <a:t>Najlepsze biblioteki do nauki </a:t>
            </a:r>
            <a:r>
              <a:rPr lang="pl-PL" sz="2700" b="1" dirty="0"/>
              <a:t>data science </a:t>
            </a:r>
            <a:r>
              <a:rPr lang="pl-PL" sz="2700" dirty="0"/>
              <a:t>są już wstępnie zainstalowane w </a:t>
            </a:r>
            <a:r>
              <a:rPr lang="pl-PL" sz="3000" b="1" dirty="0" err="1"/>
              <a:t>Datalore</a:t>
            </a:r>
            <a:r>
              <a:rPr lang="pl-PL" sz="270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9513467" y="858080"/>
            <a:ext cx="6284156" cy="3285437"/>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normAutofit fontScale="90000"/>
          </a:bodyPr>
          <a:lstStyle/>
          <a:p>
            <a:r>
              <a:rPr lang="pl-PL" dirty="0"/>
              <a:t>Biblioteka </a:t>
            </a:r>
            <a:r>
              <a:rPr lang="pl-PL" sz="42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21.05.2025</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984659" y="2409453"/>
            <a:ext cx="16003049" cy="507831"/>
          </a:xfrm>
          <a:prstGeom prst="rect">
            <a:avLst/>
          </a:prstGeom>
          <a:noFill/>
        </p:spPr>
        <p:txBody>
          <a:bodyPr wrap="square">
            <a:spAutoFit/>
          </a:bodyPr>
          <a:lstStyle/>
          <a:p>
            <a:r>
              <a:rPr lang="pl-PL" sz="2700" dirty="0" err="1"/>
              <a:t>Pandas</a:t>
            </a:r>
            <a:r>
              <a:rPr lang="pl-PL" sz="2700" dirty="0"/>
              <a:t>, jest jednym z najbardziej rozbudowanych pakietów, do analizy danych, w języku </a:t>
            </a:r>
            <a:r>
              <a:rPr lang="pl-PL" sz="2700" dirty="0" err="1"/>
              <a:t>Python</a:t>
            </a:r>
            <a:r>
              <a:rPr lang="pl-PL" sz="270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2482093" y="3212456"/>
            <a:ext cx="9141905" cy="1754326"/>
          </a:xfrm>
          <a:prstGeom prst="rect">
            <a:avLst/>
          </a:prstGeom>
          <a:noFill/>
        </p:spPr>
        <p:txBody>
          <a:bodyPr wrap="square">
            <a:spAutoFit/>
          </a:bodyPr>
          <a:lstStyle/>
          <a:p>
            <a:endParaRPr lang="pl-PL" sz="2700" dirty="0"/>
          </a:p>
          <a:p>
            <a:r>
              <a:rPr lang="pl-PL" sz="2700" b="1" dirty="0"/>
              <a:t>Instalacja pakietu:</a:t>
            </a:r>
          </a:p>
          <a:p>
            <a:endParaRPr lang="pl-PL" sz="2700" dirty="0"/>
          </a:p>
          <a:p>
            <a:r>
              <a:rPr lang="pl-PL" sz="2700" dirty="0"/>
              <a:t>$ pip </a:t>
            </a:r>
            <a:r>
              <a:rPr lang="pl-PL" sz="2700" dirty="0" err="1"/>
              <a:t>install</a:t>
            </a:r>
            <a:r>
              <a:rPr lang="pl-PL" sz="2700" dirty="0"/>
              <a:t> </a:t>
            </a:r>
            <a:r>
              <a:rPr lang="pl-PL" sz="2700" dirty="0" err="1"/>
              <a:t>pandas</a:t>
            </a:r>
            <a:endParaRPr lang="pl-PL" sz="270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2482093" y="6022662"/>
            <a:ext cx="9141905" cy="1338828"/>
          </a:xfrm>
          <a:prstGeom prst="rect">
            <a:avLst/>
          </a:prstGeom>
          <a:noFill/>
        </p:spPr>
        <p:txBody>
          <a:bodyPr wrap="square">
            <a:spAutoFit/>
          </a:bodyPr>
          <a:lstStyle/>
          <a:p>
            <a:r>
              <a:rPr lang="pl-PL" sz="2700" b="1" dirty="0"/>
              <a:t>Importowanie pakietu:</a:t>
            </a:r>
          </a:p>
          <a:p>
            <a:endParaRPr lang="pl-PL" sz="2700" dirty="0"/>
          </a:p>
          <a:p>
            <a:r>
              <a:rPr lang="pl-PL" sz="2700" dirty="0"/>
              <a:t>import </a:t>
            </a:r>
            <a:r>
              <a:rPr lang="pl-PL" sz="2700" dirty="0" err="1"/>
              <a:t>pandas</a:t>
            </a:r>
            <a:r>
              <a:rPr lang="pl-PL" sz="2700" dirty="0"/>
              <a:t> as </a:t>
            </a:r>
            <a:r>
              <a:rPr lang="pl-PL" sz="2700" dirty="0" err="1"/>
              <a:t>pd</a:t>
            </a:r>
            <a:endParaRPr lang="pl-PL" sz="270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295157" y="9635875"/>
            <a:ext cx="1635512" cy="397634"/>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normAutofit fontScale="90000"/>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21.05.2025</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289422" y="2576987"/>
            <a:ext cx="6858000" cy="5078313"/>
          </a:xfrm>
          <a:prstGeom prst="rect">
            <a:avLst/>
          </a:prstGeom>
          <a:noFill/>
        </p:spPr>
        <p:txBody>
          <a:bodyPr wrap="square">
            <a:spAutoFit/>
          </a:bodyPr>
          <a:lstStyle/>
          <a:p>
            <a:r>
              <a:rPr lang="pl-PL" sz="2700" dirty="0"/>
              <a:t>Co można robić w </a:t>
            </a:r>
            <a:r>
              <a:rPr lang="pl-PL" sz="2700" b="1" dirty="0" err="1"/>
              <a:t>pandas</a:t>
            </a:r>
            <a:r>
              <a:rPr lang="pl-PL" sz="2700" dirty="0"/>
              <a:t>?</a:t>
            </a:r>
          </a:p>
          <a:p>
            <a:endParaRPr lang="pl-PL" sz="2700" dirty="0"/>
          </a:p>
          <a:p>
            <a:pPr marL="428616" indent="-428616" algn="just">
              <a:buFont typeface="Arial" panose="020B0604020202020204" pitchFamily="34" charset="0"/>
              <a:buChar char="•"/>
            </a:pPr>
            <a:r>
              <a:rPr lang="pl-PL" sz="2700" dirty="0"/>
              <a:t>załadować dane z plików o rozmaitym formacie danych (CSV, Excel, JSON i wiele innych )</a:t>
            </a:r>
          </a:p>
          <a:p>
            <a:pPr marL="428616" indent="-428616" algn="just">
              <a:buFont typeface="Arial" panose="020B0604020202020204" pitchFamily="34" charset="0"/>
              <a:buChar char="•"/>
            </a:pPr>
            <a:r>
              <a:rPr lang="pl-PL" sz="2700" dirty="0"/>
              <a:t>załadować dane bezpośrednio z baz danych</a:t>
            </a:r>
          </a:p>
          <a:p>
            <a:pPr marL="428616" indent="-428616" algn="just">
              <a:buFont typeface="Arial" panose="020B0604020202020204" pitchFamily="34" charset="0"/>
              <a:buChar char="•"/>
            </a:pPr>
            <a:r>
              <a:rPr lang="pl-PL" sz="2700" dirty="0"/>
              <a:t>wyczyścić dane i przygotować je do dalszej analizy</a:t>
            </a:r>
          </a:p>
          <a:p>
            <a:pPr marL="428616" indent="-428616" algn="just">
              <a:buFont typeface="Arial" panose="020B0604020202020204" pitchFamily="34" charset="0"/>
              <a:buChar char="•"/>
            </a:pPr>
            <a:r>
              <a:rPr lang="pl-PL" sz="2700" dirty="0"/>
              <a:t>Dokonać podstawowej analizy danych, takiej jaką znamy z Excel czy też SQL – np. grupowanie czy też tabele przestawne</a:t>
            </a:r>
          </a:p>
          <a:p>
            <a:pPr marL="428616" indent="-428616" algn="just">
              <a:buFont typeface="Arial" panose="020B0604020202020204" pitchFamily="34" charset="0"/>
              <a:buChar char="•"/>
            </a:pPr>
            <a:r>
              <a:rPr lang="pl-PL" sz="270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8078600" y="3618559"/>
            <a:ext cx="10045817" cy="3904529"/>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295157" y="9635875"/>
            <a:ext cx="1635512" cy="397634"/>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normAutofit fontScale="90000"/>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21.05.2025</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1374748" y="3334220"/>
            <a:ext cx="13473767" cy="923330"/>
          </a:xfrm>
          <a:prstGeom prst="rect">
            <a:avLst/>
          </a:prstGeom>
          <a:noFill/>
        </p:spPr>
        <p:txBody>
          <a:bodyPr wrap="square">
            <a:spAutoFit/>
          </a:bodyPr>
          <a:lstStyle/>
          <a:p>
            <a:r>
              <a:rPr lang="pl-PL" sz="2700" dirty="0"/>
              <a:t>Pierwszy typ danych to </a:t>
            </a:r>
            <a:r>
              <a:rPr lang="pl-PL" sz="2700" b="1" dirty="0"/>
              <a:t>'Series</a:t>
            </a:r>
            <a:r>
              <a:rPr lang="pl-PL" sz="2700" dirty="0"/>
              <a:t>'. Dla analogii, możemy porównać ją do kolumny z Excela. Działa ona podobnie do listy w </a:t>
            </a:r>
            <a:r>
              <a:rPr lang="pl-PL" sz="2700" dirty="0" err="1"/>
              <a:t>Python</a:t>
            </a:r>
            <a:r>
              <a:rPr lang="pl-PL" sz="270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1374748" y="5350368"/>
            <a:ext cx="12338111" cy="923330"/>
          </a:xfrm>
          <a:prstGeom prst="rect">
            <a:avLst/>
          </a:prstGeom>
          <a:noFill/>
        </p:spPr>
        <p:txBody>
          <a:bodyPr wrap="square">
            <a:spAutoFit/>
          </a:bodyPr>
          <a:lstStyle/>
          <a:p>
            <a:r>
              <a:rPr lang="pl-PL" sz="2700" dirty="0"/>
              <a:t>Drugi typ danych, to </a:t>
            </a:r>
            <a:r>
              <a:rPr lang="pl-PL" sz="2700" b="1" dirty="0" err="1"/>
              <a:t>DataFrame</a:t>
            </a:r>
            <a:r>
              <a:rPr lang="pl-PL" sz="2700" dirty="0"/>
              <a:t>. O ile 'Series' porównywaliśmy do kolumny, o tyle </a:t>
            </a:r>
            <a:r>
              <a:rPr lang="pl-PL" sz="2700" dirty="0" err="1"/>
              <a:t>DataFrame</a:t>
            </a:r>
            <a:r>
              <a:rPr lang="pl-PL" sz="270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295157" y="9635875"/>
            <a:ext cx="1635512" cy="397634"/>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302008" y="1785145"/>
            <a:ext cx="17868551" cy="8149520"/>
          </a:xfrm>
        </p:spPr>
        <p:txBody>
          <a:bodyPr>
            <a:normAutofit/>
          </a:bodyPr>
          <a:lstStyle/>
          <a:p>
            <a:pPr marL="0" indent="0">
              <a:lnSpc>
                <a:spcPct val="107000"/>
              </a:lnSpc>
              <a:spcAft>
                <a:spcPts val="1601"/>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914400" y="789187"/>
            <a:ext cx="16459200" cy="1368221"/>
          </a:xfrm>
        </p:spPr>
        <p:txBody>
          <a:bodyPr>
            <a:normAutofit/>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normAutofit fontScale="90000"/>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21.05.2025</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147" y="3384961"/>
            <a:ext cx="9162887" cy="4400597"/>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999456" y="3494171"/>
            <a:ext cx="8043876" cy="5078313"/>
          </a:xfrm>
          <a:prstGeom prst="rect">
            <a:avLst/>
          </a:prstGeom>
          <a:noFill/>
        </p:spPr>
        <p:txBody>
          <a:bodyPr wrap="square">
            <a:spAutoFit/>
          </a:bodyPr>
          <a:lstStyle/>
          <a:p>
            <a:r>
              <a:rPr lang="pl-PL" sz="2700" b="1" dirty="0"/>
              <a:t>Sieć neuronowa </a:t>
            </a:r>
            <a:r>
              <a:rPr lang="pl-PL" sz="2700" dirty="0"/>
              <a:t>to statystyczny model obliczeniowy stosowany w uczeniu maszynowym. </a:t>
            </a:r>
          </a:p>
          <a:p>
            <a:endParaRPr lang="pl-PL" sz="2700" dirty="0"/>
          </a:p>
          <a:p>
            <a:r>
              <a:rPr lang="pl-PL" sz="2700" dirty="0"/>
              <a:t>Można o nim myśleć jak o systemie połączonych synapsami neuronów, które przesyłają między sobą impulsy (dane). </a:t>
            </a:r>
          </a:p>
          <a:p>
            <a:endParaRPr lang="pl-PL" sz="2700" dirty="0"/>
          </a:p>
          <a:p>
            <a:r>
              <a:rPr lang="pl-PL" sz="2700" dirty="0"/>
              <a:t>Sieć neuronowa składa się z trzech warstw: </a:t>
            </a:r>
          </a:p>
          <a:p>
            <a:r>
              <a:rPr lang="pl-PL" sz="2700" b="1" dirty="0"/>
              <a:t>warstwy wejścia (</a:t>
            </a:r>
            <a:r>
              <a:rPr lang="pl-PL" sz="2700" b="1" dirty="0" err="1"/>
              <a:t>input</a:t>
            </a:r>
            <a:r>
              <a:rPr lang="pl-PL" sz="2700" b="1" dirty="0"/>
              <a:t> </a:t>
            </a:r>
            <a:r>
              <a:rPr lang="pl-PL" sz="2700" b="1" dirty="0" err="1"/>
              <a:t>layer</a:t>
            </a:r>
            <a:r>
              <a:rPr lang="pl-PL" sz="2700" b="1" dirty="0"/>
              <a:t>), </a:t>
            </a:r>
          </a:p>
          <a:p>
            <a:r>
              <a:rPr lang="pl-PL" sz="2700" b="1" dirty="0"/>
              <a:t>warstwy ukrytej (</a:t>
            </a:r>
            <a:r>
              <a:rPr lang="pl-PL" sz="2700" b="1" dirty="0" err="1"/>
              <a:t>hidden</a:t>
            </a:r>
            <a:r>
              <a:rPr lang="pl-PL" sz="2700" b="1" dirty="0"/>
              <a:t> </a:t>
            </a:r>
            <a:r>
              <a:rPr lang="pl-PL" sz="2700" b="1" dirty="0" err="1"/>
              <a:t>layer</a:t>
            </a:r>
            <a:r>
              <a:rPr lang="pl-PL" sz="2700" b="1" dirty="0"/>
              <a:t>), </a:t>
            </a:r>
          </a:p>
          <a:p>
            <a:r>
              <a:rPr lang="pl-PL" sz="2700" dirty="0"/>
              <a:t>oraz </a:t>
            </a:r>
            <a:r>
              <a:rPr lang="pl-PL" sz="2700" b="1" dirty="0"/>
              <a:t>warstwy wyjścia (</a:t>
            </a:r>
            <a:r>
              <a:rPr lang="pl-PL" sz="2700" b="1" dirty="0" err="1"/>
              <a:t>output</a:t>
            </a:r>
            <a:r>
              <a:rPr lang="pl-PL" sz="2700" b="1" dirty="0"/>
              <a:t> </a:t>
            </a:r>
            <a:r>
              <a:rPr lang="pl-PL" sz="2700" b="1" dirty="0" err="1"/>
              <a:t>layer</a:t>
            </a:r>
            <a:r>
              <a:rPr lang="pl-PL" sz="2700" b="1" dirty="0"/>
              <a:t>)</a:t>
            </a:r>
          </a:p>
          <a:p>
            <a:endParaRPr lang="pl-PL" sz="2700" dirty="0"/>
          </a:p>
        </p:txBody>
      </p:sp>
    </p:spTree>
    <p:extLst>
      <p:ext uri="{BB962C8B-B14F-4D97-AF65-F5344CB8AC3E}">
        <p14:creationId xmlns:p14="http://schemas.microsoft.com/office/powerpoint/2010/main" val="24434784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605118" y="1707281"/>
            <a:ext cx="17534964" cy="7827245"/>
          </a:xfrm>
        </p:spPr>
        <p:txBody>
          <a:bodyPr>
            <a:normAutofit/>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914401" y="2534524"/>
            <a:ext cx="16471901" cy="5217956"/>
          </a:xfrm>
        </p:spPr>
        <p:txBody>
          <a:bodyPr>
            <a:normAutofit/>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1129553" y="3273541"/>
            <a:ext cx="9144000" cy="3416320"/>
          </a:xfrm>
          <a:prstGeom prst="rect">
            <a:avLst/>
          </a:prstGeom>
          <a:noFill/>
        </p:spPr>
        <p:txBody>
          <a:bodyPr wrap="square">
            <a:spAutoFit/>
          </a:bodyPr>
          <a:lstStyle/>
          <a:p>
            <a:r>
              <a:rPr lang="pl-PL" sz="3600" dirty="0"/>
              <a:t>Jak możemy zobaczyć na powyższym diagramie, uczenie głębokie jest poddziedziną uczenia maszynowego. Podstawowym czynnikiem wyróżniającym </a:t>
            </a:r>
            <a:r>
              <a:rPr lang="pl-PL" sz="3600" dirty="0" err="1"/>
              <a:t>deep</a:t>
            </a:r>
            <a:r>
              <a:rPr lang="pl-PL" sz="3600"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10596281" y="2339788"/>
            <a:ext cx="6562169" cy="5967611"/>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914401" y="1707281"/>
            <a:ext cx="16471901" cy="3644651"/>
          </a:xfrm>
        </p:spPr>
        <p:txBody>
          <a:bodyPr>
            <a:normAutofit/>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2366681" y="5143500"/>
            <a:ext cx="11308979" cy="4998444"/>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2111186" y="3079750"/>
            <a:ext cx="9144002" cy="4127504"/>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2111185" y="7589996"/>
            <a:ext cx="13527746" cy="646331"/>
          </a:xfrm>
          <a:prstGeom prst="rect">
            <a:avLst/>
          </a:prstGeom>
          <a:noFill/>
        </p:spPr>
        <p:txBody>
          <a:bodyPr wrap="square">
            <a:spAutoFit/>
          </a:bodyPr>
          <a:lstStyle/>
          <a:p>
            <a:r>
              <a:rPr lang="pl-PL" sz="3600"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914400" y="1727180"/>
            <a:ext cx="16849164" cy="2862322"/>
          </a:xfrm>
          <a:prstGeom prst="rect">
            <a:avLst/>
          </a:prstGeom>
          <a:noFill/>
        </p:spPr>
        <p:txBody>
          <a:bodyPr wrap="square">
            <a:spAutoFit/>
          </a:bodyPr>
          <a:lstStyle/>
          <a:p>
            <a:r>
              <a:rPr lang="pl-PL" sz="3600"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3227294" y="4805285"/>
            <a:ext cx="10408025" cy="5399765"/>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normAutofit fontScale="90000"/>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21.05.2025</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705561" y="3024587"/>
            <a:ext cx="16560318" cy="5493812"/>
          </a:xfrm>
          <a:prstGeom prst="rect">
            <a:avLst/>
          </a:prstGeom>
          <a:noFill/>
        </p:spPr>
        <p:txBody>
          <a:bodyPr wrap="square">
            <a:spAutoFit/>
          </a:bodyPr>
          <a:lstStyle/>
          <a:p>
            <a:r>
              <a:rPr lang="pl-PL" sz="2700" dirty="0"/>
              <a:t>Warstwa wejścia przyjmuje dane wejściowe do obliczeń, w warstwie ukrytej odbywają się wszystkie obliczenia. Wynik tych obliczeń jest przesyłany do warstwy wyjścia.</a:t>
            </a:r>
          </a:p>
          <a:p>
            <a:endParaRPr lang="pl-PL" sz="2700" dirty="0"/>
          </a:p>
          <a:p>
            <a:r>
              <a:rPr lang="pl-PL" sz="2700" dirty="0"/>
              <a:t>Na powyższym diagramie okręgi reprezentują neurony, zaś strzałki - synapsy. </a:t>
            </a:r>
          </a:p>
          <a:p>
            <a:endParaRPr lang="pl-PL" sz="2700" dirty="0"/>
          </a:p>
          <a:p>
            <a:r>
              <a:rPr lang="pl-PL" sz="2700" dirty="0"/>
              <a:t>Każda synapsa ma przypisaną pewną wagę, </a:t>
            </a:r>
            <a:r>
              <a:rPr lang="pl-PL" sz="2700" dirty="0" err="1"/>
              <a:t>tzn</a:t>
            </a:r>
            <a:r>
              <a:rPr lang="pl-PL" sz="2700" dirty="0"/>
              <a:t> liczbę, która (nieco upraszczając) określa, jak silnie przesyłana wartość wpływa na ostateczny wynik obliczeń. </a:t>
            </a:r>
          </a:p>
          <a:p>
            <a:endParaRPr lang="pl-PL" sz="2700" dirty="0"/>
          </a:p>
          <a:p>
            <a:r>
              <a:rPr lang="pl-PL" sz="2700" dirty="0"/>
              <a:t>Żeby przesłać wartość, synapsa najpierw czyta wartość z neuronu wejściowego, następnie wartość tę mnoży przez wagę, by w końcu przesłać wynik do neuronu wyjściowego. </a:t>
            </a:r>
          </a:p>
          <a:p>
            <a:endParaRPr lang="pl-PL" sz="2700" dirty="0"/>
          </a:p>
          <a:p>
            <a:r>
              <a:rPr lang="pl-PL" sz="270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normAutofit fontScale="90000"/>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21.05.2025</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863842" y="2888867"/>
            <a:ext cx="15809279" cy="2169825"/>
          </a:xfrm>
          <a:prstGeom prst="rect">
            <a:avLst/>
          </a:prstGeom>
          <a:noFill/>
        </p:spPr>
        <p:txBody>
          <a:bodyPr wrap="square">
            <a:spAutoFit/>
          </a:bodyPr>
          <a:lstStyle/>
          <a:p>
            <a:r>
              <a:rPr lang="pl-PL" sz="2700" dirty="0"/>
              <a:t>Trenowanie sieci neuronowej jest procesem, którego celem jest (nieco upraszczając) dobór odpowiednich wag dla synaps. Zakładamy, że sposób w jaki dokonywane są obliczenia wewnątrz każdego z neuronów jest niezmienny. </a:t>
            </a:r>
          </a:p>
          <a:p>
            <a:r>
              <a:rPr lang="pl-PL" sz="270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863842" y="5839147"/>
            <a:ext cx="15809279" cy="2585323"/>
          </a:xfrm>
          <a:prstGeom prst="rect">
            <a:avLst/>
          </a:prstGeom>
          <a:noFill/>
        </p:spPr>
        <p:txBody>
          <a:bodyPr wrap="square">
            <a:spAutoFit/>
          </a:bodyPr>
          <a:lstStyle/>
          <a:p>
            <a:r>
              <a:rPr lang="pl-PL" sz="2700" dirty="0"/>
              <a:t>Mówiąc w skrócie - propagacja polega na wykonaniu obliczeń na danych wejściowych stosując wagi przypisane synapsom. </a:t>
            </a:r>
          </a:p>
          <a:p>
            <a:r>
              <a:rPr lang="pl-PL" sz="2700" dirty="0"/>
              <a:t>Propagacja wsteczna mierzy błąd, jakim jest obarczony rezultat propagacji (przez porównanie go z oczekiwanymi wynikami obliczeń, czyli z danymi treningowymi). </a:t>
            </a:r>
          </a:p>
          <a:p>
            <a:r>
              <a:rPr lang="pl-PL" sz="270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normAutofit fontScale="90000"/>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21.05.2025</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035" y="940534"/>
            <a:ext cx="9301163" cy="4729163"/>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748807" y="3019634"/>
            <a:ext cx="7489229" cy="1338828"/>
          </a:xfrm>
          <a:prstGeom prst="rect">
            <a:avLst/>
          </a:prstGeom>
          <a:noFill/>
        </p:spPr>
        <p:txBody>
          <a:bodyPr wrap="square">
            <a:spAutoFit/>
          </a:bodyPr>
          <a:lstStyle/>
          <a:p>
            <a:r>
              <a:rPr lang="pl-PL" sz="270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863843" y="4952043"/>
            <a:ext cx="7227341" cy="2169825"/>
          </a:xfrm>
          <a:prstGeom prst="rect">
            <a:avLst/>
          </a:prstGeom>
          <a:noFill/>
        </p:spPr>
        <p:txBody>
          <a:bodyPr wrap="square">
            <a:spAutoFit/>
          </a:bodyPr>
          <a:lstStyle/>
          <a:p>
            <a:r>
              <a:rPr lang="pl-PL" sz="270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8660585" y="6543163"/>
            <a:ext cx="9141905" cy="1754326"/>
          </a:xfrm>
          <a:prstGeom prst="rect">
            <a:avLst/>
          </a:prstGeom>
          <a:noFill/>
        </p:spPr>
        <p:txBody>
          <a:bodyPr wrap="square">
            <a:spAutoFit/>
          </a:bodyPr>
          <a:lstStyle/>
          <a:p>
            <a:r>
              <a:rPr lang="pl-PL" sz="2700" dirty="0"/>
              <a:t>Waga synapsy biegnącej od neuronu U1 do neuronu U2 wynosi 1 (jeśli waga jest nieokreślona, domyślna jej wartość wynosi 1). </a:t>
            </a:r>
          </a:p>
          <a:p>
            <a:r>
              <a:rPr lang="pl-PL" sz="270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908051" y="1896037"/>
            <a:ext cx="16471901" cy="7827245"/>
          </a:xfrm>
        </p:spPr>
        <p:txBody>
          <a:bodyPr>
            <a:normAutofit/>
          </a:bodyPr>
          <a:lstStyle/>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1601"/>
              </a:spcAft>
              <a:buNone/>
            </a:pPr>
            <a:r>
              <a:rPr lang="pl-PL" sz="4601" dirty="0">
                <a:solidFill>
                  <a:srgbClr val="000000"/>
                </a:solidFill>
                <a:latin typeface="MinionPro-Regular"/>
                <a:ea typeface="Calibri" panose="020F0502020204030204" pitchFamily="34" charset="0"/>
                <a:cs typeface="MinionPro-Regular"/>
              </a:rPr>
              <a:t>Konwencje nazw</a:t>
            </a:r>
            <a:endParaRPr lang="pl-PL" sz="460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1761563" y="2393578"/>
            <a:ext cx="14484708" cy="5889812"/>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2232212" y="2374085"/>
            <a:ext cx="12936071" cy="7120937"/>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3751732" y="3724838"/>
            <a:ext cx="9143999" cy="4221990"/>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3267637" y="8404412"/>
            <a:ext cx="7140389" cy="739589"/>
          </a:xfrm>
          <a:prstGeom prst="rect">
            <a:avLst/>
          </a:prstGeom>
        </p:spPr>
        <p:txBody>
          <a:bodyPr vert="horz" wrap="square" lIns="182880" tIns="91440" rIns="182880" bIns="91440" rtlCol="0">
            <a:normAutofit/>
          </a:bodyPr>
          <a:lstStyle/>
          <a:p>
            <a:r>
              <a:rPr lang="pl-PL" sz="3600" dirty="0"/>
              <a:t>Wybór:  funkcja </a:t>
            </a:r>
            <a:r>
              <a:rPr lang="pl-PL" sz="3600" dirty="0" err="1"/>
              <a:t>sigmoidalna</a:t>
            </a:r>
            <a:endParaRPr lang="pl-PL" sz="3600" dirty="0"/>
          </a:p>
        </p:txBody>
      </p:sp>
    </p:spTree>
    <p:extLst>
      <p:ext uri="{BB962C8B-B14F-4D97-AF65-F5344CB8AC3E}">
        <p14:creationId xmlns:p14="http://schemas.microsoft.com/office/powerpoint/2010/main" val="10238855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normAutofit/>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normAutofit/>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2124634" y="2689412"/>
            <a:ext cx="13679726" cy="490817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1465728" y="2178425"/>
            <a:ext cx="13370628" cy="6858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908051" y="1858286"/>
            <a:ext cx="16471901" cy="7827245"/>
          </a:xfrm>
        </p:spPr>
        <p:txBody>
          <a:bodyPr>
            <a:normAutofit/>
          </a:bodyPr>
          <a:lstStyle/>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2474261" y="2487709"/>
            <a:ext cx="12608448" cy="6777317"/>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2528048" y="1996886"/>
            <a:ext cx="11026589" cy="7965696"/>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1976717" y="1922929"/>
            <a:ext cx="9049872" cy="821426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1949822" y="2487707"/>
            <a:ext cx="12315386" cy="5768789"/>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99650" y="2075092"/>
            <a:ext cx="10401594" cy="5212607"/>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8513152" y="3202627"/>
            <a:ext cx="9774851" cy="5107406"/>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2043953" y="2904565"/>
            <a:ext cx="13631346" cy="3227294"/>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1163216" y="3006160"/>
            <a:ext cx="5383662" cy="5895110"/>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7786255" y="3491345"/>
            <a:ext cx="9710345" cy="2660075"/>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914401" y="2418929"/>
            <a:ext cx="16471901" cy="4194756"/>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2345333" y="2964658"/>
            <a:ext cx="11956472" cy="6057947"/>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normAutofit/>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927101" y="752477"/>
            <a:ext cx="16459200" cy="1368221"/>
          </a:xfrm>
        </p:spPr>
        <p:txBody>
          <a:bodyPr>
            <a:normAutofit/>
          </a:bodyPr>
          <a:lstStyle/>
          <a:p>
            <a:r>
              <a:rPr lang="pl-PL" sz="3600" dirty="0">
                <a:solidFill>
                  <a:srgbClr val="808080"/>
                </a:solidFill>
                <a:latin typeface="MyriadPro-BoldCond"/>
                <a:ea typeface="Calibri" panose="020F0502020204030204" pitchFamily="34" charset="0"/>
                <a:cs typeface="MyriadPro-BoldCond"/>
              </a:rPr>
              <a:t>Polecenia i wyrażenia</a:t>
            </a:r>
            <a:br>
              <a:rPr lang="pl-PL" sz="36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normAutofit/>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914401" y="3093011"/>
            <a:ext cx="16471901" cy="4582685"/>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normAutofit/>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1564730" y="2287712"/>
            <a:ext cx="8318015" cy="6049466"/>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9882743" y="2287712"/>
            <a:ext cx="8109425" cy="5632311"/>
          </a:xfrm>
          <a:prstGeom prst="rect">
            <a:avLst/>
          </a:prstGeom>
          <a:noFill/>
        </p:spPr>
        <p:txBody>
          <a:bodyPr wrap="square">
            <a:spAutoFit/>
          </a:bodyPr>
          <a:lstStyle/>
          <a:p>
            <a:r>
              <a:rPr lang="pl-PL" sz="3600"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sz="3600" dirty="0" err="1"/>
              <a:t>ConvNet</a:t>
            </a:r>
            <a:r>
              <a:rPr lang="pl-PL" sz="3600"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914401" y="1707281"/>
            <a:ext cx="16471901" cy="1385730"/>
          </a:xfrm>
        </p:spPr>
        <p:txBody>
          <a:bodyPr>
            <a:normAutofit/>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3039033" y="3421471"/>
            <a:ext cx="10892118" cy="6121370"/>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normAutofit/>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normAutofit/>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2116733" y="2852120"/>
            <a:ext cx="11430000" cy="544830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EB26954-D5AD-7B40-5A1E-626D7421E0B5}"/>
              </a:ext>
            </a:extLst>
          </p:cNvPr>
          <p:cNvSpPr>
            <a:spLocks noGrp="1"/>
          </p:cNvSpPr>
          <p:nvPr>
            <p:ph type="body" sz="quarter" idx="25"/>
          </p:nvPr>
        </p:nvSpPr>
        <p:spPr/>
        <p:txBody>
          <a:bodyPr>
            <a:normAutofit/>
          </a:bodyPr>
          <a:lstStyle/>
          <a:p>
            <a:r>
              <a:rPr lang="pl-PL" dirty="0"/>
              <a:t>BIG DATA</a:t>
            </a:r>
          </a:p>
        </p:txBody>
      </p:sp>
      <p:sp>
        <p:nvSpPr>
          <p:cNvPr id="3" name="Symbol zastępczy tekstu 2">
            <a:extLst>
              <a:ext uri="{FF2B5EF4-FFF2-40B4-BE49-F238E27FC236}">
                <a16:creationId xmlns:a16="http://schemas.microsoft.com/office/drawing/2014/main" id="{320DD082-2501-126F-EF36-F73A210ADF8C}"/>
              </a:ext>
            </a:extLst>
          </p:cNvPr>
          <p:cNvSpPr>
            <a:spLocks noGrp="1"/>
          </p:cNvSpPr>
          <p:nvPr>
            <p:ph type="body" sz="quarter" idx="27"/>
          </p:nvPr>
        </p:nvSpPr>
        <p:spPr/>
        <p:txBody>
          <a:bodyPr>
            <a:normAutofit/>
          </a:bodyPr>
          <a:lstStyle/>
          <a:p>
            <a:r>
              <a:rPr lang="pl-PL" dirty="0"/>
              <a:t>Big Data to termin używany do opisania ogromnych ilości danych, które są zbyt obszerne i złożone, aby mogły być przetwarzane przez tradycyjne systemy zarządzania danymi. Oto kluczowe cechy i aspekty Big Data:</a:t>
            </a:r>
          </a:p>
          <a:p>
            <a:endParaRPr lang="pl-PL" dirty="0"/>
          </a:p>
          <a:p>
            <a:r>
              <a:rPr lang="pl-PL" dirty="0"/>
              <a:t>Wolumen (Volume):Odnosi się do ogromnych ilości danych generowanych i przechowywanych przez organizacje. Przykłady obejmują dane z mediów społecznościowych, transakcje biznesowe, sensory </a:t>
            </a:r>
            <a:r>
              <a:rPr lang="pl-PL" dirty="0" err="1"/>
              <a:t>IoT</a:t>
            </a:r>
            <a:r>
              <a:rPr lang="pl-PL" dirty="0"/>
              <a:t> (Internet of </a:t>
            </a:r>
            <a:r>
              <a:rPr lang="pl-PL" dirty="0" err="1"/>
              <a:t>Things</a:t>
            </a:r>
            <a:r>
              <a:rPr lang="pl-PL" dirty="0"/>
              <a:t>) itp.</a:t>
            </a:r>
          </a:p>
          <a:p>
            <a:endParaRPr lang="pl-PL" dirty="0"/>
          </a:p>
          <a:p>
            <a:r>
              <a:rPr lang="pl-PL" dirty="0"/>
              <a:t>Różnorodność (</a:t>
            </a:r>
            <a:r>
              <a:rPr lang="pl-PL" dirty="0" err="1"/>
              <a:t>Variety</a:t>
            </a:r>
            <a:r>
              <a:rPr lang="pl-PL" dirty="0"/>
              <a:t>):Dane pochodzą z różnych źródeł i występują w różnych formatach, takich jak teksty, obrazy, wideo, dane GPS, logi serwerów, itp. Różnorodność danych wymaga zaawansowanych technik analizy, aby wydobyć z nich wartościowe informacje.</a:t>
            </a:r>
          </a:p>
        </p:txBody>
      </p:sp>
    </p:spTree>
    <p:extLst>
      <p:ext uri="{BB962C8B-B14F-4D97-AF65-F5344CB8AC3E}">
        <p14:creationId xmlns:p14="http://schemas.microsoft.com/office/powerpoint/2010/main" val="1150250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1027652" y="1984120"/>
            <a:ext cx="16471901" cy="7352831"/>
          </a:xfrm>
        </p:spPr>
        <p:txBody>
          <a:bodyPr>
            <a:normAutofit/>
          </a:bodyPr>
          <a:lstStyle/>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6400651-42FE-D775-AA76-714850D3CA1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D7D3100C-4EF7-4CEB-9B54-7616EF455A8B}"/>
              </a:ext>
            </a:extLst>
          </p:cNvPr>
          <p:cNvSpPr>
            <a:spLocks noGrp="1"/>
          </p:cNvSpPr>
          <p:nvPr>
            <p:ph type="body" sz="quarter" idx="27"/>
          </p:nvPr>
        </p:nvSpPr>
        <p:spPr/>
        <p:txBody>
          <a:bodyPr>
            <a:normAutofit/>
          </a:bodyPr>
          <a:lstStyle/>
          <a:p>
            <a:r>
              <a:rPr lang="pl-PL" dirty="0"/>
              <a:t>Prędkość (</a:t>
            </a:r>
            <a:r>
              <a:rPr lang="pl-PL" dirty="0" err="1"/>
              <a:t>Velocity</a:t>
            </a:r>
            <a:r>
              <a:rPr lang="pl-PL" dirty="0"/>
              <a:t>): Szybkość, z jaką nowe dane są generowane i przetwarzane. W przypadku niektórych aplikacji, takich jak analiza danych w czasie rzeczywistym, prędkość jest kluczowym czynnikiem.</a:t>
            </a:r>
          </a:p>
          <a:p>
            <a:endParaRPr lang="pl-PL" dirty="0"/>
          </a:p>
          <a:p>
            <a:r>
              <a:rPr lang="pl-PL" dirty="0"/>
              <a:t>Wiarygodność (</a:t>
            </a:r>
            <a:r>
              <a:rPr lang="pl-PL" dirty="0" err="1"/>
              <a:t>Veracity</a:t>
            </a:r>
            <a:r>
              <a:rPr lang="pl-PL" dirty="0"/>
              <a:t>): Odnosi się do jakości i dokładności danych. Dane mogą być niekompletne, niedokładne lub niespójne, co wymaga technik do ich oczyszczenia i weryfikacji.</a:t>
            </a:r>
          </a:p>
          <a:p>
            <a:endParaRPr lang="pl-PL" dirty="0"/>
          </a:p>
          <a:p>
            <a:r>
              <a:rPr lang="pl-PL" dirty="0"/>
              <a:t>Wartość (Value): Ostateczny cel przetwarzania Big Data to wydobycie wartościowych informacji, które mogą wspierać podejmowanie decyzji, optymalizację procesów i innowacje.</a:t>
            </a:r>
          </a:p>
        </p:txBody>
      </p:sp>
    </p:spTree>
    <p:extLst>
      <p:ext uri="{BB962C8B-B14F-4D97-AF65-F5344CB8AC3E}">
        <p14:creationId xmlns:p14="http://schemas.microsoft.com/office/powerpoint/2010/main" val="3028247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C70FF92-6501-D311-A618-D62BBB4D5D5B}"/>
              </a:ext>
            </a:extLst>
          </p:cNvPr>
          <p:cNvSpPr>
            <a:spLocks noGrp="1"/>
          </p:cNvSpPr>
          <p:nvPr>
            <p:ph type="body" sz="quarter" idx="25"/>
          </p:nvPr>
        </p:nvSpPr>
        <p:spPr/>
        <p:txBody>
          <a:bodyPr/>
          <a:lstStyle/>
          <a:p>
            <a:r>
              <a:rPr lang="pl-PL" b="1" dirty="0"/>
              <a:t>Przykłady zastosowań Big Data:</a:t>
            </a:r>
          </a:p>
          <a:p>
            <a:endParaRPr lang="pl-PL" dirty="0"/>
          </a:p>
        </p:txBody>
      </p:sp>
      <p:sp>
        <p:nvSpPr>
          <p:cNvPr id="3" name="Symbol zastępczy tekstu 2">
            <a:extLst>
              <a:ext uri="{FF2B5EF4-FFF2-40B4-BE49-F238E27FC236}">
                <a16:creationId xmlns:a16="http://schemas.microsoft.com/office/drawing/2014/main" id="{18977A46-DFF0-29D9-8452-3B80A33CEFB3}"/>
              </a:ext>
            </a:extLst>
          </p:cNvPr>
          <p:cNvSpPr>
            <a:spLocks noGrp="1"/>
          </p:cNvSpPr>
          <p:nvPr>
            <p:ph type="body" sz="quarter" idx="27"/>
          </p:nvPr>
        </p:nvSpPr>
        <p:spPr/>
        <p:txBody>
          <a:bodyPr/>
          <a:lstStyle/>
          <a:p>
            <a:r>
              <a:rPr lang="pl-PL" dirty="0"/>
              <a:t> Biznes i marketing: Analiza </a:t>
            </a:r>
            <a:r>
              <a:rPr lang="pl-PL" dirty="0" err="1"/>
              <a:t>zachowań</a:t>
            </a:r>
            <a:r>
              <a:rPr lang="pl-PL" dirty="0"/>
              <a:t> klientów, personalizacja ofert, prognozowanie trendów rynkowych.</a:t>
            </a:r>
          </a:p>
          <a:p>
            <a:r>
              <a:rPr lang="pl-PL" dirty="0"/>
              <a:t> Zdrowie: Monitorowanie pacjentów, analiza dużych zestawów danych medycznych w celu wykrywania wzorców chorób, opracowywanie nowych leków.</a:t>
            </a:r>
          </a:p>
          <a:p>
            <a:r>
              <a:rPr lang="pl-PL" dirty="0"/>
              <a:t>Finanse: Wykrywanie oszustw, zarządzanie ryzykiem, analityka inwestycyjna.</a:t>
            </a:r>
          </a:p>
          <a:p>
            <a:r>
              <a:rPr lang="pl-PL" dirty="0"/>
              <a:t>Rząd i administracja publiczna: Monitorowanie i zarządzanie kryzysami, optymalizacja usług publicznych.</a:t>
            </a:r>
          </a:p>
          <a:p>
            <a:r>
              <a:rPr lang="pl-PL" dirty="0"/>
              <a:t>Przemysł: Optymalizacja produkcji, predykcyjne utrzymanie maszyn, zarządzanie łańcuchem dostaw.</a:t>
            </a:r>
          </a:p>
        </p:txBody>
      </p:sp>
    </p:spTree>
    <p:extLst>
      <p:ext uri="{BB962C8B-B14F-4D97-AF65-F5344CB8AC3E}">
        <p14:creationId xmlns:p14="http://schemas.microsoft.com/office/powerpoint/2010/main" val="31658619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84A093-42A9-B5C1-F056-8C871DA552DC}"/>
              </a:ext>
            </a:extLst>
          </p:cNvPr>
          <p:cNvSpPr>
            <a:spLocks noGrp="1"/>
          </p:cNvSpPr>
          <p:nvPr>
            <p:ph type="body" sz="quarter" idx="25"/>
          </p:nvPr>
        </p:nvSpPr>
        <p:spPr/>
        <p:txBody>
          <a:bodyPr/>
          <a:lstStyle/>
          <a:p>
            <a:r>
              <a:rPr lang="pl-PL" dirty="0" err="1"/>
              <a:t>Technlogie</a:t>
            </a:r>
            <a:endParaRPr lang="pl-PL" dirty="0"/>
          </a:p>
        </p:txBody>
      </p:sp>
      <p:sp>
        <p:nvSpPr>
          <p:cNvPr id="3" name="Symbol zastępczy tekstu 2">
            <a:extLst>
              <a:ext uri="{FF2B5EF4-FFF2-40B4-BE49-F238E27FC236}">
                <a16:creationId xmlns:a16="http://schemas.microsoft.com/office/drawing/2014/main" id="{4C5C26C7-AAEC-C594-4078-5D48C02AAD2E}"/>
              </a:ext>
            </a:extLst>
          </p:cNvPr>
          <p:cNvSpPr>
            <a:spLocks noGrp="1"/>
          </p:cNvSpPr>
          <p:nvPr>
            <p:ph type="body" sz="quarter" idx="27"/>
          </p:nvPr>
        </p:nvSpPr>
        <p:spPr/>
        <p:txBody>
          <a:bodyPr/>
          <a:lstStyle/>
          <a:p>
            <a:r>
              <a:rPr lang="pl-PL" dirty="0"/>
              <a:t> </a:t>
            </a:r>
            <a:r>
              <a:rPr lang="pl-PL" dirty="0" err="1"/>
              <a:t>Hadoop</a:t>
            </a:r>
            <a:r>
              <a:rPr lang="pl-PL" dirty="0"/>
              <a:t>: Platforma open-</a:t>
            </a:r>
            <a:r>
              <a:rPr lang="pl-PL" dirty="0" err="1"/>
              <a:t>source</a:t>
            </a:r>
            <a:r>
              <a:rPr lang="pl-PL" dirty="0"/>
              <a:t> do przechowywania i przetwarzania dużych zestawów danych w rozproszonym środowisku.</a:t>
            </a:r>
          </a:p>
          <a:p>
            <a:r>
              <a:rPr lang="pl-PL" dirty="0"/>
              <a:t>    Apache Spark: Szybki silnik przetwarzania dużych danych, który obsługuje różne języki programowania i jest szczególnie wydajny w analizie danych w czasie rzeczywistym.</a:t>
            </a:r>
          </a:p>
          <a:p>
            <a:r>
              <a:rPr lang="pl-PL" dirty="0"/>
              <a:t>    </a:t>
            </a:r>
            <a:r>
              <a:rPr lang="pl-PL" dirty="0" err="1"/>
              <a:t>NoSQL</a:t>
            </a:r>
            <a:r>
              <a:rPr lang="pl-PL" dirty="0"/>
              <a:t> </a:t>
            </a:r>
            <a:r>
              <a:rPr lang="pl-PL" dirty="0" err="1"/>
              <a:t>databases</a:t>
            </a:r>
            <a:r>
              <a:rPr lang="pl-PL" dirty="0"/>
              <a:t>: Bazy danych nierelacyjne (np. </a:t>
            </a:r>
            <a:r>
              <a:rPr lang="pl-PL" dirty="0" err="1"/>
              <a:t>MongoDB</a:t>
            </a:r>
            <a:r>
              <a:rPr lang="pl-PL" dirty="0"/>
              <a:t>, </a:t>
            </a:r>
            <a:r>
              <a:rPr lang="pl-PL" dirty="0" err="1"/>
              <a:t>Cassandra</a:t>
            </a:r>
            <a:r>
              <a:rPr lang="pl-PL" dirty="0"/>
              <a:t>) są zaprojektowane do obsługi dużych ilości różnorodnych danych.</a:t>
            </a:r>
          </a:p>
          <a:p>
            <a:r>
              <a:rPr lang="pl-PL" dirty="0"/>
              <a:t>    Tools for data </a:t>
            </a:r>
            <a:r>
              <a:rPr lang="pl-PL" dirty="0" err="1"/>
              <a:t>processing</a:t>
            </a:r>
            <a:r>
              <a:rPr lang="pl-PL" dirty="0"/>
              <a:t> and </a:t>
            </a:r>
            <a:r>
              <a:rPr lang="pl-PL" dirty="0" err="1"/>
              <a:t>analysis</a:t>
            </a:r>
            <a:r>
              <a:rPr lang="pl-PL" dirty="0"/>
              <a:t>: Narzędzia takie jak Apache </a:t>
            </a:r>
            <a:r>
              <a:rPr lang="pl-PL" dirty="0" err="1"/>
              <a:t>Flink</a:t>
            </a:r>
            <a:r>
              <a:rPr lang="pl-PL" dirty="0"/>
              <a:t>, Apache </a:t>
            </a:r>
            <a:r>
              <a:rPr lang="pl-PL" dirty="0" err="1"/>
              <a:t>Storm</a:t>
            </a:r>
            <a:r>
              <a:rPr lang="pl-PL" dirty="0"/>
              <a:t>, oraz platformy chmurowe (AWS, Google </a:t>
            </a:r>
            <a:r>
              <a:rPr lang="pl-PL" dirty="0" err="1"/>
              <a:t>Cloud</a:t>
            </a:r>
            <a:r>
              <a:rPr lang="pl-PL" dirty="0"/>
              <a:t>, Microsoft </a:t>
            </a:r>
            <a:r>
              <a:rPr lang="pl-PL" dirty="0" err="1"/>
              <a:t>Azure</a:t>
            </a:r>
            <a:r>
              <a:rPr lang="pl-PL" dirty="0"/>
              <a:t>) oferują różnorodne usługi do przetwarzania i analizy danych.</a:t>
            </a:r>
          </a:p>
        </p:txBody>
      </p:sp>
    </p:spTree>
    <p:extLst>
      <p:ext uri="{BB962C8B-B14F-4D97-AF65-F5344CB8AC3E}">
        <p14:creationId xmlns:p14="http://schemas.microsoft.com/office/powerpoint/2010/main" val="15308046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4DD108-8F4A-15DC-5E89-A826BEB8DF96}"/>
              </a:ext>
            </a:extLst>
          </p:cNvPr>
          <p:cNvSpPr>
            <a:spLocks noGrp="1"/>
          </p:cNvSpPr>
          <p:nvPr>
            <p:ph type="body" sz="quarter" idx="25"/>
          </p:nvPr>
        </p:nvSpPr>
        <p:spPr/>
        <p:txBody>
          <a:bodyPr/>
          <a:lstStyle/>
          <a:p>
            <a:r>
              <a:rPr lang="pl-PL" dirty="0"/>
              <a:t>Wyzwania</a:t>
            </a:r>
          </a:p>
        </p:txBody>
      </p:sp>
      <p:sp>
        <p:nvSpPr>
          <p:cNvPr id="3" name="Symbol zastępczy tekstu 2">
            <a:extLst>
              <a:ext uri="{FF2B5EF4-FFF2-40B4-BE49-F238E27FC236}">
                <a16:creationId xmlns:a16="http://schemas.microsoft.com/office/drawing/2014/main" id="{C93721FB-B0C2-F01A-AA01-AE055BC8CF0F}"/>
              </a:ext>
            </a:extLst>
          </p:cNvPr>
          <p:cNvSpPr>
            <a:spLocks noGrp="1"/>
          </p:cNvSpPr>
          <p:nvPr>
            <p:ph type="body" sz="quarter" idx="27"/>
          </p:nvPr>
        </p:nvSpPr>
        <p:spPr/>
        <p:txBody>
          <a:bodyPr/>
          <a:lstStyle/>
          <a:p>
            <a:r>
              <a:rPr lang="pl-PL" dirty="0"/>
              <a:t> Przechowywanie danych: Znalezienie efektywnych sposobów przechowywania ogromnych ilości danych.</a:t>
            </a:r>
          </a:p>
          <a:p>
            <a:r>
              <a:rPr lang="pl-PL" dirty="0"/>
              <a:t>    Przetwarzanie danych: Opracowanie technologii i algorytmów zdolnych do przetwarzania i analizowania dużych zestawów danych w rozsądnym czasie.</a:t>
            </a:r>
          </a:p>
          <a:p>
            <a:r>
              <a:rPr lang="pl-PL" dirty="0"/>
              <a:t>    Bezpieczeństwo i prywatność: Ochrona danych przed nieautoryzowanym dostępem i zapewnienie zgodności z regulacjami dotyczącymi prywatności.</a:t>
            </a:r>
          </a:p>
        </p:txBody>
      </p:sp>
    </p:spTree>
    <p:extLst>
      <p:ext uri="{BB962C8B-B14F-4D97-AF65-F5344CB8AC3E}">
        <p14:creationId xmlns:p14="http://schemas.microsoft.com/office/powerpoint/2010/main" val="20696396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DFB931A-71B3-E0C9-F797-1E7928294EEC}"/>
              </a:ext>
            </a:extLst>
          </p:cNvPr>
          <p:cNvSpPr>
            <a:spLocks noGrp="1"/>
          </p:cNvSpPr>
          <p:nvPr>
            <p:ph type="body" sz="quarter" idx="25"/>
          </p:nvPr>
        </p:nvSpPr>
        <p:spPr/>
        <p:txBody>
          <a:bodyPr/>
          <a:lstStyle/>
          <a:p>
            <a:r>
              <a:rPr lang="pl-PL" dirty="0"/>
              <a:t>Data Science</a:t>
            </a:r>
          </a:p>
        </p:txBody>
      </p:sp>
      <p:sp>
        <p:nvSpPr>
          <p:cNvPr id="3" name="Symbol zastępczy tekstu 2">
            <a:extLst>
              <a:ext uri="{FF2B5EF4-FFF2-40B4-BE49-F238E27FC236}">
                <a16:creationId xmlns:a16="http://schemas.microsoft.com/office/drawing/2014/main" id="{29B85A1D-29BF-77C3-2740-52582F312663}"/>
              </a:ext>
            </a:extLst>
          </p:cNvPr>
          <p:cNvSpPr>
            <a:spLocks noGrp="1"/>
          </p:cNvSpPr>
          <p:nvPr>
            <p:ph type="body" sz="quarter" idx="27"/>
          </p:nvPr>
        </p:nvSpPr>
        <p:spPr>
          <a:xfrm>
            <a:off x="908051" y="2607827"/>
            <a:ext cx="16471901" cy="3834539"/>
          </a:xfrm>
        </p:spPr>
        <p:txBody>
          <a:bodyPr/>
          <a:lstStyle/>
          <a:p>
            <a:pPr marL="0" indent="0">
              <a:buNone/>
            </a:pPr>
            <a:r>
              <a:rPr lang="pl-PL" dirty="0"/>
              <a:t>Data Science to interdyscyplinarna dziedzina, która łączy metody matematyczne, statystyczne, informatyczne oraz domenową wiedzę specjalistyczną, aby analizować i interpretować zbiory danych. </a:t>
            </a:r>
          </a:p>
          <a:p>
            <a:pPr marL="0" indent="0">
              <a:buNone/>
            </a:pPr>
            <a:r>
              <a:rPr lang="pl-PL" dirty="0"/>
              <a:t>Celem data science jest odkrywanie ukrytych wzorców, generowanie wiedzy i podejmowanie lepszych decyzji na podstawie analizy danych. </a:t>
            </a:r>
          </a:p>
        </p:txBody>
      </p:sp>
    </p:spTree>
    <p:extLst>
      <p:ext uri="{BB962C8B-B14F-4D97-AF65-F5344CB8AC3E}">
        <p14:creationId xmlns:p14="http://schemas.microsoft.com/office/powerpoint/2010/main" val="5149401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235FE6B-F5C2-3065-4818-A7B5ADE543FD}"/>
              </a:ext>
            </a:extLst>
          </p:cNvPr>
          <p:cNvSpPr>
            <a:spLocks noGrp="1"/>
          </p:cNvSpPr>
          <p:nvPr>
            <p:ph type="body" sz="quarter" idx="25"/>
          </p:nvPr>
        </p:nvSpPr>
        <p:spPr/>
        <p:txBody>
          <a:bodyPr/>
          <a:lstStyle/>
          <a:p>
            <a:r>
              <a:rPr lang="pl-PL" dirty="0"/>
              <a:t>Kluczowe elementy</a:t>
            </a:r>
          </a:p>
        </p:txBody>
      </p:sp>
      <p:sp>
        <p:nvSpPr>
          <p:cNvPr id="3" name="Symbol zastępczy tekstu 2">
            <a:extLst>
              <a:ext uri="{FF2B5EF4-FFF2-40B4-BE49-F238E27FC236}">
                <a16:creationId xmlns:a16="http://schemas.microsoft.com/office/drawing/2014/main" id="{E3BD75B0-9645-0688-5A19-739A4626F42F}"/>
              </a:ext>
            </a:extLst>
          </p:cNvPr>
          <p:cNvSpPr>
            <a:spLocks noGrp="1"/>
          </p:cNvSpPr>
          <p:nvPr>
            <p:ph type="body" sz="quarter" idx="27"/>
          </p:nvPr>
        </p:nvSpPr>
        <p:spPr/>
        <p:txBody>
          <a:bodyPr/>
          <a:lstStyle/>
          <a:p>
            <a:pPr marL="0" indent="0">
              <a:buNone/>
            </a:pPr>
            <a:r>
              <a:rPr lang="pl-PL" b="1" dirty="0"/>
              <a:t>1. Zbieranie Danych</a:t>
            </a:r>
          </a:p>
          <a:p>
            <a:pPr lvl="1">
              <a:buFont typeface="Arial" panose="020B0604020202020204" pitchFamily="34" charset="0"/>
              <a:buChar char="•"/>
            </a:pPr>
            <a:r>
              <a:rPr lang="pl-PL" b="1" dirty="0"/>
              <a:t>Źródła danych</a:t>
            </a:r>
            <a:r>
              <a:rPr lang="pl-PL" dirty="0"/>
              <a:t>: Dane mogą pochodzić z różnych źródeł, takich jak bazy danych, </a:t>
            </a:r>
            <a:r>
              <a:rPr lang="pl-PL" dirty="0" err="1"/>
              <a:t>internet</a:t>
            </a:r>
            <a:r>
              <a:rPr lang="pl-PL" dirty="0"/>
              <a:t>, sensory </a:t>
            </a:r>
            <a:r>
              <a:rPr lang="pl-PL" dirty="0" err="1"/>
              <a:t>IoT</a:t>
            </a:r>
            <a:r>
              <a:rPr lang="pl-PL" dirty="0"/>
              <a:t>, media społecznościowe, pliki CSV itp.</a:t>
            </a:r>
          </a:p>
          <a:p>
            <a:pPr lvl="1">
              <a:buFont typeface="Arial" panose="020B0604020202020204" pitchFamily="34" charset="0"/>
              <a:buChar char="•"/>
            </a:pPr>
            <a:r>
              <a:rPr lang="pl-PL" b="1" dirty="0"/>
              <a:t>Rodzaje danych</a:t>
            </a:r>
            <a:r>
              <a:rPr lang="pl-PL" dirty="0"/>
              <a:t>: Dane mogą być strukturalne (tabele w bazach danych), </a:t>
            </a:r>
            <a:r>
              <a:rPr lang="pl-PL" dirty="0" err="1"/>
              <a:t>półstrukturalne</a:t>
            </a:r>
            <a:r>
              <a:rPr lang="pl-PL" dirty="0"/>
              <a:t> (XML, JSON), czy niestrukturalne (teksty, obrazy, wideo).</a:t>
            </a:r>
          </a:p>
          <a:p>
            <a:pPr marL="0" indent="0">
              <a:buNone/>
            </a:pPr>
            <a:r>
              <a:rPr lang="pl-PL" b="1" dirty="0"/>
              <a:t>2. Czyszczenie i Przetwarzanie Danych</a:t>
            </a:r>
          </a:p>
          <a:p>
            <a:pPr lvl="1">
              <a:buFont typeface="Arial" panose="020B0604020202020204" pitchFamily="34" charset="0"/>
              <a:buChar char="•"/>
            </a:pPr>
            <a:r>
              <a:rPr lang="pl-PL" b="1" dirty="0"/>
              <a:t>Czyszczenie</a:t>
            </a:r>
            <a:r>
              <a:rPr lang="pl-PL" dirty="0"/>
              <a:t>: Usuwanie brakujących wartości, korekcja błędów, eliminacja duplikatów.</a:t>
            </a:r>
          </a:p>
          <a:p>
            <a:pPr lvl="1">
              <a:buFont typeface="Arial" panose="020B0604020202020204" pitchFamily="34" charset="0"/>
              <a:buChar char="•"/>
            </a:pPr>
            <a:r>
              <a:rPr lang="pl-PL" b="1" dirty="0"/>
              <a:t>Przetwarzanie</a:t>
            </a:r>
            <a:r>
              <a:rPr lang="pl-PL" dirty="0"/>
              <a:t>: Transformacja danych, normalizacja, standaryzacja, ekstrakcja cech.</a:t>
            </a:r>
          </a:p>
          <a:p>
            <a:pPr marL="0" indent="0">
              <a:buNone/>
            </a:pPr>
            <a:endParaRPr lang="pl-PL" dirty="0"/>
          </a:p>
        </p:txBody>
      </p:sp>
    </p:spTree>
    <p:extLst>
      <p:ext uri="{BB962C8B-B14F-4D97-AF65-F5344CB8AC3E}">
        <p14:creationId xmlns:p14="http://schemas.microsoft.com/office/powerpoint/2010/main" val="39531284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CEF5BF5-9398-3926-3D6E-C91F3858F6DB}"/>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48CEB12-15D2-4C52-3EA6-83454F025057}"/>
              </a:ext>
            </a:extLst>
          </p:cNvPr>
          <p:cNvSpPr>
            <a:spLocks noGrp="1"/>
          </p:cNvSpPr>
          <p:nvPr>
            <p:ph type="body" sz="quarter" idx="27"/>
          </p:nvPr>
        </p:nvSpPr>
        <p:spPr/>
        <p:txBody>
          <a:bodyPr>
            <a:normAutofit/>
          </a:bodyPr>
          <a:lstStyle/>
          <a:p>
            <a:pPr marL="0" indent="0">
              <a:buNone/>
            </a:pPr>
            <a:r>
              <a:rPr lang="pl-PL" b="1" dirty="0"/>
              <a:t>3. Eksploracyjna Analiza Danych (EDA)</a:t>
            </a:r>
          </a:p>
          <a:p>
            <a:pPr lvl="1">
              <a:buFont typeface="Arial" panose="020B0604020202020204" pitchFamily="34" charset="0"/>
              <a:buChar char="•"/>
            </a:pPr>
            <a:r>
              <a:rPr lang="pl-PL" b="1" dirty="0"/>
              <a:t>Wizualizacja danych</a:t>
            </a:r>
            <a:r>
              <a:rPr lang="pl-PL" dirty="0"/>
              <a:t>: Wykresy, tabele przestawne, histogramy, wykresy pudełkowe, aby zrozumieć rozkład danych i zależności między zmiennymi.</a:t>
            </a:r>
          </a:p>
          <a:p>
            <a:pPr lvl="1">
              <a:buFont typeface="Arial" panose="020B0604020202020204" pitchFamily="34" charset="0"/>
              <a:buChar char="•"/>
            </a:pPr>
            <a:r>
              <a:rPr lang="pl-PL" b="1" dirty="0"/>
              <a:t>Statystyki opisowe</a:t>
            </a:r>
            <a:r>
              <a:rPr lang="pl-PL" dirty="0"/>
              <a:t>: Średnia, mediana, odchylenie standardowe, korelacja.</a:t>
            </a:r>
          </a:p>
          <a:p>
            <a:pPr marL="0" indent="0">
              <a:buNone/>
            </a:pPr>
            <a:r>
              <a:rPr lang="pl-PL" b="1" dirty="0"/>
              <a:t>4. Modelowanie i Analiza Predykcyjna</a:t>
            </a:r>
          </a:p>
          <a:p>
            <a:pPr lvl="1">
              <a:buFont typeface="Arial" panose="020B0604020202020204" pitchFamily="34" charset="0"/>
              <a:buChar char="•"/>
            </a:pPr>
            <a:r>
              <a:rPr lang="pl-PL" b="1" dirty="0"/>
              <a:t>Uczenie maszynowe</a:t>
            </a:r>
            <a:r>
              <a:rPr lang="pl-PL" dirty="0"/>
              <a:t>: Stosowanie algorytmów, takich jak regresja liniowa, drzewa decyzyjne, lasy losowe, sieci neuronowe, do tworzenia modeli predykcyjnych.</a:t>
            </a:r>
          </a:p>
          <a:p>
            <a:pPr lvl="1">
              <a:buFont typeface="Arial" panose="020B0604020202020204" pitchFamily="34" charset="0"/>
              <a:buChar char="•"/>
            </a:pPr>
            <a:r>
              <a:rPr lang="pl-PL" b="1" dirty="0"/>
              <a:t>Uczenie głębokie</a:t>
            </a:r>
            <a:r>
              <a:rPr lang="pl-PL" dirty="0"/>
              <a:t>: Wykorzystanie zaawansowanych sieci neuronowych, takich jak CNN (</a:t>
            </a:r>
            <a:r>
              <a:rPr lang="pl-PL" dirty="0" err="1"/>
              <a:t>Convolutional</a:t>
            </a:r>
            <a:r>
              <a:rPr lang="pl-PL" dirty="0"/>
              <a:t> </a:t>
            </a:r>
            <a:r>
              <a:rPr lang="pl-PL" dirty="0" err="1"/>
              <a:t>Neural</a:t>
            </a:r>
            <a:r>
              <a:rPr lang="pl-PL" dirty="0"/>
              <a:t> Networks) czy RNN (</a:t>
            </a:r>
            <a:r>
              <a:rPr lang="pl-PL" dirty="0" err="1"/>
              <a:t>Recurrent</a:t>
            </a:r>
            <a:r>
              <a:rPr lang="pl-PL" dirty="0"/>
              <a:t> </a:t>
            </a:r>
            <a:r>
              <a:rPr lang="pl-PL" dirty="0" err="1"/>
              <a:t>Neural</a:t>
            </a:r>
            <a:r>
              <a:rPr lang="pl-PL" dirty="0"/>
              <a:t> Networks), szczególnie w przypadku analizy obrazów i sekwencji.</a:t>
            </a:r>
          </a:p>
          <a:p>
            <a:pPr marL="0" indent="0">
              <a:buNone/>
            </a:pPr>
            <a:endParaRPr lang="pl-PL" dirty="0"/>
          </a:p>
        </p:txBody>
      </p:sp>
    </p:spTree>
    <p:extLst>
      <p:ext uri="{BB962C8B-B14F-4D97-AF65-F5344CB8AC3E}">
        <p14:creationId xmlns:p14="http://schemas.microsoft.com/office/powerpoint/2010/main" val="21737688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684B35-2CE3-2F33-B167-701012505A40}"/>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A3FE8AC6-405E-6F2B-5533-C44915575AF7}"/>
              </a:ext>
            </a:extLst>
          </p:cNvPr>
          <p:cNvSpPr>
            <a:spLocks noGrp="1"/>
          </p:cNvSpPr>
          <p:nvPr>
            <p:ph type="body" sz="quarter" idx="27"/>
          </p:nvPr>
        </p:nvSpPr>
        <p:spPr/>
        <p:txBody>
          <a:bodyPr>
            <a:normAutofit/>
          </a:bodyPr>
          <a:lstStyle/>
          <a:p>
            <a:pPr marL="0" indent="0">
              <a:buNone/>
            </a:pPr>
            <a:r>
              <a:rPr lang="pl-PL" b="1" dirty="0"/>
              <a:t>5. Walidacja Modeli</a:t>
            </a:r>
          </a:p>
          <a:p>
            <a:pPr lvl="1">
              <a:buFont typeface="Arial" panose="020B0604020202020204" pitchFamily="34" charset="0"/>
              <a:buChar char="•"/>
            </a:pPr>
            <a:r>
              <a:rPr lang="pl-PL" b="1" dirty="0"/>
              <a:t>Podział danych</a:t>
            </a:r>
            <a:r>
              <a:rPr lang="pl-PL" dirty="0"/>
              <a:t>: Dzieli się dane na zbiory treningowe i testowe.</a:t>
            </a:r>
          </a:p>
          <a:p>
            <a:pPr lvl="1">
              <a:buFont typeface="Arial" panose="020B0604020202020204" pitchFamily="34" charset="0"/>
              <a:buChar char="•"/>
            </a:pPr>
            <a:r>
              <a:rPr lang="pl-PL" b="1" dirty="0"/>
              <a:t>Metryki oceny</a:t>
            </a:r>
            <a:r>
              <a:rPr lang="pl-PL" dirty="0"/>
              <a:t>: Stosowanie różnych miar, takich jak dokładność, precyzja, czułość, F1-score, AUC-ROC, aby ocenić skuteczność modelu.</a:t>
            </a:r>
          </a:p>
          <a:p>
            <a:pPr marL="0" indent="0">
              <a:buNone/>
            </a:pPr>
            <a:r>
              <a:rPr lang="pl-PL" b="1" dirty="0"/>
              <a:t>6. Implementacja i Utrzymanie</a:t>
            </a:r>
          </a:p>
          <a:p>
            <a:pPr lvl="1">
              <a:buFont typeface="Arial" panose="020B0604020202020204" pitchFamily="34" charset="0"/>
              <a:buChar char="•"/>
            </a:pPr>
            <a:r>
              <a:rPr lang="pl-PL" b="1" dirty="0"/>
              <a:t>Wdrożenie</a:t>
            </a:r>
            <a:r>
              <a:rPr lang="pl-PL" dirty="0"/>
              <a:t>: Implementacja modelu w środowisku produkcyjnym.</a:t>
            </a:r>
          </a:p>
          <a:p>
            <a:pPr lvl="1">
              <a:buFont typeface="Arial" panose="020B0604020202020204" pitchFamily="34" charset="0"/>
              <a:buChar char="•"/>
            </a:pPr>
            <a:r>
              <a:rPr lang="pl-PL" b="1" dirty="0"/>
              <a:t>Monitorowanie</a:t>
            </a:r>
            <a:r>
              <a:rPr lang="pl-PL" dirty="0"/>
              <a:t>: Monitorowanie wydajności modelu, regularne aktualizacje i dostosowanie w miarę zmian danych.</a:t>
            </a:r>
          </a:p>
          <a:p>
            <a:pPr marL="0" indent="0">
              <a:buNone/>
            </a:pPr>
            <a:r>
              <a:rPr lang="pl-PL" b="1" dirty="0"/>
              <a:t>7. Komunikacja i Wizualizacja Wyników</a:t>
            </a:r>
          </a:p>
          <a:p>
            <a:pPr lvl="1">
              <a:buFont typeface="Arial" panose="020B0604020202020204" pitchFamily="34" charset="0"/>
              <a:buChar char="•"/>
            </a:pPr>
            <a:r>
              <a:rPr lang="pl-PL" b="1" dirty="0"/>
              <a:t>Raportowanie</a:t>
            </a:r>
            <a:r>
              <a:rPr lang="pl-PL" dirty="0"/>
              <a:t>: Tworzenie raportów, </a:t>
            </a:r>
            <a:r>
              <a:rPr lang="pl-PL" dirty="0" err="1"/>
              <a:t>dashboardów</a:t>
            </a:r>
            <a:r>
              <a:rPr lang="pl-PL" dirty="0"/>
              <a:t>, prezentacji.</a:t>
            </a:r>
          </a:p>
          <a:p>
            <a:pPr lvl="1">
              <a:buFont typeface="Arial" panose="020B0604020202020204" pitchFamily="34" charset="0"/>
              <a:buChar char="•"/>
            </a:pPr>
            <a:r>
              <a:rPr lang="pl-PL" b="1" dirty="0" err="1"/>
              <a:t>Storytelling</a:t>
            </a:r>
            <a:r>
              <a:rPr lang="pl-PL" b="1" dirty="0"/>
              <a:t> z danymi</a:t>
            </a:r>
            <a:r>
              <a:rPr lang="pl-PL" dirty="0"/>
              <a:t>: Prezentowanie wniosków w sposób zrozumiały dla decydentów, często poprzez narrację wspartą wizualizacjami.</a:t>
            </a:r>
          </a:p>
          <a:p>
            <a:pPr marL="0" indent="0">
              <a:buNone/>
            </a:pPr>
            <a:endParaRPr lang="pl-PL" dirty="0"/>
          </a:p>
        </p:txBody>
      </p:sp>
    </p:spTree>
    <p:extLst>
      <p:ext uri="{BB962C8B-B14F-4D97-AF65-F5344CB8AC3E}">
        <p14:creationId xmlns:p14="http://schemas.microsoft.com/office/powerpoint/2010/main" val="11616921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17B1380-EE3F-5D93-E296-0A4EA5B40C27}"/>
              </a:ext>
            </a:extLst>
          </p:cNvPr>
          <p:cNvSpPr>
            <a:spLocks noGrp="1"/>
          </p:cNvSpPr>
          <p:nvPr>
            <p:ph type="body" sz="quarter" idx="25"/>
          </p:nvPr>
        </p:nvSpPr>
        <p:spPr/>
        <p:txBody>
          <a:bodyPr/>
          <a:lstStyle/>
          <a:p>
            <a:r>
              <a:rPr lang="pl-PL" b="1" dirty="0"/>
              <a:t>Narzędzia i Technologie w Data Science</a:t>
            </a:r>
          </a:p>
          <a:p>
            <a:endParaRPr lang="pl-PL" dirty="0"/>
          </a:p>
        </p:txBody>
      </p:sp>
      <p:sp>
        <p:nvSpPr>
          <p:cNvPr id="3" name="Symbol zastępczy tekstu 2">
            <a:extLst>
              <a:ext uri="{FF2B5EF4-FFF2-40B4-BE49-F238E27FC236}">
                <a16:creationId xmlns:a16="http://schemas.microsoft.com/office/drawing/2014/main" id="{164FDDD4-F841-A1C9-07EA-A13636A9104A}"/>
              </a:ext>
            </a:extLst>
          </p:cNvPr>
          <p:cNvSpPr>
            <a:spLocks noGrp="1"/>
          </p:cNvSpPr>
          <p:nvPr>
            <p:ph type="body" sz="quarter" idx="27"/>
          </p:nvPr>
        </p:nvSpPr>
        <p:spPr>
          <a:xfrm>
            <a:off x="914401" y="2774083"/>
            <a:ext cx="16471901" cy="5316974"/>
          </a:xfrm>
        </p:spPr>
        <p:txBody>
          <a:bodyPr/>
          <a:lstStyle/>
          <a:p>
            <a:pPr>
              <a:buFont typeface="Arial" panose="020B0604020202020204" pitchFamily="34" charset="0"/>
              <a:buChar char="•"/>
            </a:pPr>
            <a:r>
              <a:rPr lang="pl-PL" b="1" dirty="0"/>
              <a:t>Języki programowania</a:t>
            </a:r>
            <a:r>
              <a:rPr lang="pl-PL" dirty="0"/>
              <a:t>: </a:t>
            </a:r>
            <a:r>
              <a:rPr lang="pl-PL" dirty="0" err="1"/>
              <a:t>Python</a:t>
            </a:r>
            <a:r>
              <a:rPr lang="pl-PL" dirty="0"/>
              <a:t>, R, SQL.</a:t>
            </a:r>
          </a:p>
          <a:p>
            <a:pPr>
              <a:buFont typeface="Arial" panose="020B0604020202020204" pitchFamily="34" charset="0"/>
              <a:buChar char="•"/>
            </a:pPr>
            <a:r>
              <a:rPr lang="pl-PL" b="1" dirty="0"/>
              <a:t>Biblioteki i </a:t>
            </a:r>
            <a:r>
              <a:rPr lang="pl-PL" b="1" dirty="0" err="1"/>
              <a:t>frameworki</a:t>
            </a:r>
            <a:r>
              <a:rPr lang="pl-PL" dirty="0"/>
              <a:t>: </a:t>
            </a:r>
            <a:r>
              <a:rPr lang="pl-PL" dirty="0" err="1"/>
              <a:t>Pandas</a:t>
            </a:r>
            <a:r>
              <a:rPr lang="pl-PL" dirty="0"/>
              <a:t>, </a:t>
            </a:r>
            <a:r>
              <a:rPr lang="pl-PL" dirty="0" err="1"/>
              <a:t>NumPy</a:t>
            </a:r>
            <a:r>
              <a:rPr lang="pl-PL" dirty="0"/>
              <a:t>, </a:t>
            </a:r>
            <a:r>
              <a:rPr lang="pl-PL" dirty="0" err="1"/>
              <a:t>SciPy</a:t>
            </a:r>
            <a:r>
              <a:rPr lang="pl-PL" dirty="0"/>
              <a:t>, </a:t>
            </a:r>
            <a:r>
              <a:rPr lang="pl-PL" dirty="0" err="1"/>
              <a:t>scikit-learn</a:t>
            </a:r>
            <a:r>
              <a:rPr lang="pl-PL" dirty="0"/>
              <a:t>, </a:t>
            </a:r>
            <a:r>
              <a:rPr lang="pl-PL" dirty="0" err="1"/>
              <a:t>TensorFlow</a:t>
            </a:r>
            <a:r>
              <a:rPr lang="pl-PL" dirty="0"/>
              <a:t>, </a:t>
            </a:r>
            <a:r>
              <a:rPr lang="pl-PL" dirty="0" err="1"/>
              <a:t>Keras</a:t>
            </a:r>
            <a:r>
              <a:rPr lang="pl-PL" dirty="0"/>
              <a:t>, </a:t>
            </a:r>
            <a:r>
              <a:rPr lang="pl-PL" dirty="0" err="1"/>
              <a:t>PyTorch</a:t>
            </a:r>
            <a:r>
              <a:rPr lang="pl-PL" dirty="0"/>
              <a:t>.</a:t>
            </a:r>
          </a:p>
          <a:p>
            <a:pPr>
              <a:buFont typeface="Arial" panose="020B0604020202020204" pitchFamily="34" charset="0"/>
              <a:buChar char="•"/>
            </a:pPr>
            <a:r>
              <a:rPr lang="pl-PL" b="1" dirty="0"/>
              <a:t>Narzędzia do wizualizacji</a:t>
            </a:r>
            <a:r>
              <a:rPr lang="pl-PL" dirty="0"/>
              <a:t>: </a:t>
            </a:r>
            <a:r>
              <a:rPr lang="pl-PL" dirty="0" err="1"/>
              <a:t>Matplotlib</a:t>
            </a:r>
            <a:r>
              <a:rPr lang="pl-PL" dirty="0"/>
              <a:t>, </a:t>
            </a:r>
            <a:r>
              <a:rPr lang="pl-PL" dirty="0" err="1"/>
              <a:t>Seaborn</a:t>
            </a:r>
            <a:r>
              <a:rPr lang="pl-PL" dirty="0"/>
              <a:t>, Tableau, Power BI.</a:t>
            </a:r>
          </a:p>
          <a:p>
            <a:pPr>
              <a:buFont typeface="Arial" panose="020B0604020202020204" pitchFamily="34" charset="0"/>
              <a:buChar char="•"/>
            </a:pPr>
            <a:r>
              <a:rPr lang="pl-PL" b="1" dirty="0"/>
              <a:t>Platformy big data</a:t>
            </a:r>
            <a:r>
              <a:rPr lang="pl-PL" dirty="0"/>
              <a:t>: </a:t>
            </a:r>
            <a:r>
              <a:rPr lang="pl-PL" dirty="0" err="1"/>
              <a:t>Hadoop</a:t>
            </a:r>
            <a:r>
              <a:rPr lang="pl-PL" dirty="0"/>
              <a:t>, Spark.</a:t>
            </a:r>
          </a:p>
          <a:p>
            <a:pPr>
              <a:buFont typeface="Arial" panose="020B0604020202020204" pitchFamily="34" charset="0"/>
              <a:buChar char="•"/>
            </a:pPr>
            <a:r>
              <a:rPr lang="pl-PL" b="1" dirty="0"/>
              <a:t>Bazy danych</a:t>
            </a:r>
            <a:r>
              <a:rPr lang="pl-PL" dirty="0"/>
              <a:t>: MySQL, </a:t>
            </a:r>
            <a:r>
              <a:rPr lang="pl-PL" dirty="0" err="1"/>
              <a:t>PostgreSQL</a:t>
            </a:r>
            <a:r>
              <a:rPr lang="pl-PL" dirty="0"/>
              <a:t>, </a:t>
            </a:r>
            <a:r>
              <a:rPr lang="pl-PL" dirty="0" err="1"/>
              <a:t>MongoDB</a:t>
            </a:r>
            <a:r>
              <a:rPr lang="pl-PL" dirty="0"/>
              <a:t>.</a:t>
            </a:r>
          </a:p>
          <a:p>
            <a:pPr marL="0" indent="0">
              <a:buNone/>
            </a:pPr>
            <a:endParaRPr lang="pl-PL" dirty="0"/>
          </a:p>
        </p:txBody>
      </p:sp>
    </p:spTree>
    <p:extLst>
      <p:ext uri="{BB962C8B-B14F-4D97-AF65-F5344CB8AC3E}">
        <p14:creationId xmlns:p14="http://schemas.microsoft.com/office/powerpoint/2010/main" val="2704318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5C4980-9830-B3B4-0F58-09A7C2C833DF}"/>
              </a:ext>
            </a:extLst>
          </p:cNvPr>
          <p:cNvSpPr>
            <a:spLocks noGrp="1"/>
          </p:cNvSpPr>
          <p:nvPr>
            <p:ph type="title"/>
          </p:nvPr>
        </p:nvSpPr>
        <p:spPr>
          <a:xfrm>
            <a:off x="914400" y="412751"/>
            <a:ext cx="16459200" cy="1714500"/>
          </a:xfrm>
        </p:spPr>
        <p:txBody>
          <a:bodyPr vert="horz" wrap="square" lIns="0" tIns="91440" rIns="182880" bIns="91440" numCol="1" rtlCol="0" anchor="b" anchorCtr="0" compatLnSpc="1">
            <a:prstTxWarp prst="textNoShape">
              <a:avLst/>
            </a:prstTxWarp>
            <a:normAutofit/>
          </a:bodyPr>
          <a:lstStyle/>
          <a:p>
            <a:r>
              <a:rPr lang="pl-PL" dirty="0"/>
              <a:t>ANALIZA NLP</a:t>
            </a:r>
          </a:p>
        </p:txBody>
      </p:sp>
      <p:pic>
        <p:nvPicPr>
          <p:cNvPr id="6" name="Obraz 5" descr="Obraz zawierający zrzut ekranu, laser, sztuka, światło&#10;&#10;Opis wygenerowany automatycznie">
            <a:extLst>
              <a:ext uri="{FF2B5EF4-FFF2-40B4-BE49-F238E27FC236}">
                <a16:creationId xmlns:a16="http://schemas.microsoft.com/office/drawing/2014/main" id="{35ED58D8-571D-D0C3-A99C-7F3B20FE8741}"/>
              </a:ext>
            </a:extLst>
          </p:cNvPr>
          <p:cNvPicPr>
            <a:picLocks noChangeAspect="1"/>
          </p:cNvPicPr>
          <p:nvPr/>
        </p:nvPicPr>
        <p:blipFill>
          <a:blip r:embed="rId2">
            <a:extLst>
              <a:ext uri="{837473B0-CC2E-450A-ABE3-18F120FF3D39}">
                <a1611:picAttrSrcUrl xmlns:a1611="http://schemas.microsoft.com/office/drawing/2016/11/main" r:id="rId3"/>
              </a:ext>
            </a:extLst>
          </a:blip>
          <a:srcRect l="13498" r="27000" b="3"/>
          <a:stretch/>
        </p:blipFill>
        <p:spPr>
          <a:xfrm>
            <a:off x="1021602" y="2227176"/>
            <a:ext cx="7948524" cy="6912768"/>
          </a:xfrm>
          <a:prstGeom prst="rect">
            <a:avLst/>
          </a:prstGeom>
          <a:noFill/>
        </p:spPr>
      </p:pic>
      <p:sp>
        <p:nvSpPr>
          <p:cNvPr id="4" name="pole tekstowe 3">
            <a:extLst>
              <a:ext uri="{FF2B5EF4-FFF2-40B4-BE49-F238E27FC236}">
                <a16:creationId xmlns:a16="http://schemas.microsoft.com/office/drawing/2014/main" id="{BCC81970-F2D1-1630-5704-91DDC81F7D7D}"/>
              </a:ext>
            </a:extLst>
          </p:cNvPr>
          <p:cNvSpPr txBox="1"/>
          <p:nvPr/>
        </p:nvSpPr>
        <p:spPr bwMode="auto">
          <a:xfrm>
            <a:off x="9317834" y="2237786"/>
            <a:ext cx="7948613" cy="6912768"/>
          </a:xfrm>
          <a:prstGeom prst="rect">
            <a:avLst/>
          </a:prstGeom>
          <a:noFill/>
          <a:ln>
            <a:noFill/>
          </a:ln>
        </p:spPr>
        <p:txBody>
          <a:bodyPr vert="horz" wrap="square" lIns="0" tIns="91440" rIns="0" bIns="91440" numCol="1" rtlCol="0" anchor="t" anchorCtr="0" compatLnSpc="1">
            <a:prstTxWarp prst="textNoShape">
              <a:avLst/>
            </a:prstTxWarp>
            <a:normAutofit/>
          </a:bodyPr>
          <a:lstStyle/>
          <a:p>
            <a:pPr eaLnBrk="0" fontAlgn="base" hangingPunct="0">
              <a:spcBef>
                <a:spcPct val="20000"/>
              </a:spcBef>
              <a:spcAft>
                <a:spcPct val="0"/>
              </a:spcAft>
            </a:pPr>
            <a:r>
              <a:rPr lang="pl-PL" sz="3600" b="1" dirty="0">
                <a:solidFill>
                  <a:schemeClr val="accent1"/>
                </a:solidFill>
              </a:rPr>
              <a:t>Analiza NLP (Natural Language Processing, czyli przetwarzanie języka naturalnego) to dziedzina sztucznej inteligencji, która zajmuje się rozumieniem, analizą i generowaniem języka naturalnego przez komputery. Poniżej znajdziesz kluczowe aspekty, procesy i zastosowania NLP</a:t>
            </a:r>
          </a:p>
        </p:txBody>
      </p:sp>
    </p:spTree>
    <p:extLst>
      <p:ext uri="{BB962C8B-B14F-4D97-AF65-F5344CB8AC3E}">
        <p14:creationId xmlns:p14="http://schemas.microsoft.com/office/powerpoint/2010/main" val="3756677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901700" y="1896035"/>
            <a:ext cx="16471901" cy="7827245"/>
          </a:xfrm>
        </p:spPr>
        <p:txBody>
          <a:bodyPr>
            <a:normAutofit/>
          </a:bodyPr>
          <a:lstStyle/>
          <a:p>
            <a:pPr marL="0" indent="0">
              <a:lnSpc>
                <a:spcPct val="107000"/>
              </a:lnSpc>
              <a:spcAft>
                <a:spcPts val="1601"/>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1601"/>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601"/>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BC720-A550-E81E-FFEE-81AF918F1DB1}"/>
              </a:ext>
            </a:extLst>
          </p:cNvPr>
          <p:cNvSpPr>
            <a:spLocks noGrp="1"/>
          </p:cNvSpPr>
          <p:nvPr>
            <p:ph type="body" sz="quarter" idx="25"/>
          </p:nvPr>
        </p:nvSpPr>
        <p:spPr/>
        <p:txBody>
          <a:bodyPr/>
          <a:lstStyle/>
          <a:p>
            <a:r>
              <a:rPr lang="pl-PL" dirty="0"/>
              <a:t>Podstawowe zadania NLP</a:t>
            </a:r>
          </a:p>
        </p:txBody>
      </p:sp>
      <p:sp>
        <p:nvSpPr>
          <p:cNvPr id="4" name="pole tekstowe 3">
            <a:extLst>
              <a:ext uri="{FF2B5EF4-FFF2-40B4-BE49-F238E27FC236}">
                <a16:creationId xmlns:a16="http://schemas.microsoft.com/office/drawing/2014/main" id="{12804EFB-8191-2D00-8223-8E4B627ADC99}"/>
              </a:ext>
            </a:extLst>
          </p:cNvPr>
          <p:cNvSpPr txBox="1"/>
          <p:nvPr/>
        </p:nvSpPr>
        <p:spPr>
          <a:xfrm>
            <a:off x="1870365" y="2948290"/>
            <a:ext cx="12330546" cy="4524315"/>
          </a:xfrm>
          <a:prstGeom prst="rect">
            <a:avLst/>
          </a:prstGeom>
          <a:noFill/>
        </p:spPr>
        <p:txBody>
          <a:bodyPr wrap="square">
            <a:spAutoFit/>
          </a:bodyPr>
          <a:lstStyle/>
          <a:p>
            <a:r>
              <a:rPr lang="pl-PL" sz="3600" b="1" dirty="0"/>
              <a:t>a. Analiza składniowa (</a:t>
            </a:r>
            <a:r>
              <a:rPr lang="pl-PL" sz="3600" b="1" dirty="0" err="1"/>
              <a:t>Syntax</a:t>
            </a:r>
            <a:r>
              <a:rPr lang="pl-PL" sz="3600" b="1" dirty="0"/>
              <a:t> Analysis)</a:t>
            </a:r>
          </a:p>
          <a:p>
            <a:pPr>
              <a:buFont typeface="Arial" panose="020B0604020202020204" pitchFamily="34" charset="0"/>
              <a:buChar char="•"/>
            </a:pPr>
            <a:r>
              <a:rPr lang="pl-PL" sz="3600" dirty="0"/>
              <a:t>Obejmuje identyfikację struktury gramatycznej tekstu.</a:t>
            </a:r>
          </a:p>
          <a:p>
            <a:pPr>
              <a:buFont typeface="Arial" panose="020B0604020202020204" pitchFamily="34" charset="0"/>
              <a:buChar char="•"/>
            </a:pPr>
            <a:r>
              <a:rPr lang="pl-PL" sz="3600" dirty="0"/>
              <a:t>Narzędzia: </a:t>
            </a:r>
            <a:r>
              <a:rPr lang="pl-PL" sz="3600" dirty="0" err="1"/>
              <a:t>parsowanie</a:t>
            </a:r>
            <a:r>
              <a:rPr lang="pl-PL" sz="3600" dirty="0"/>
              <a:t> (tworzenie drzew składniowych), </a:t>
            </a:r>
            <a:r>
              <a:rPr lang="pl-PL" sz="3600" dirty="0" err="1"/>
              <a:t>tokenizacja</a:t>
            </a:r>
            <a:r>
              <a:rPr lang="pl-PL" sz="3600" dirty="0"/>
              <a:t> (dzielenie tekstu na słowa lub frazy).</a:t>
            </a:r>
          </a:p>
          <a:p>
            <a:r>
              <a:rPr lang="pl-PL" sz="3600" b="1" dirty="0"/>
              <a:t>b. Analiza semantyczna (</a:t>
            </a:r>
            <a:r>
              <a:rPr lang="pl-PL" sz="3600" b="1" dirty="0" err="1"/>
              <a:t>Semantic</a:t>
            </a:r>
            <a:r>
              <a:rPr lang="pl-PL" sz="3600" b="1" dirty="0"/>
              <a:t> Analysis)</a:t>
            </a:r>
          </a:p>
          <a:p>
            <a:pPr>
              <a:buFont typeface="Arial" panose="020B0604020202020204" pitchFamily="34" charset="0"/>
              <a:buChar char="•"/>
            </a:pPr>
            <a:r>
              <a:rPr lang="pl-PL" sz="3600" dirty="0"/>
              <a:t>Skupia się na znaczeniu słów, zdań i tekstów.</a:t>
            </a:r>
          </a:p>
          <a:p>
            <a:pPr>
              <a:buFont typeface="Arial" panose="020B0604020202020204" pitchFamily="34" charset="0"/>
              <a:buChar char="•"/>
            </a:pPr>
            <a:r>
              <a:rPr lang="pl-PL" sz="3600" dirty="0"/>
              <a:t>Obejmuje zadania, takie jak rozpoznawanie synonimów, analiza sentymentu czy rozumienie kontekstu.</a:t>
            </a:r>
          </a:p>
        </p:txBody>
      </p:sp>
    </p:spTree>
    <p:extLst>
      <p:ext uri="{BB962C8B-B14F-4D97-AF65-F5344CB8AC3E}">
        <p14:creationId xmlns:p14="http://schemas.microsoft.com/office/powerpoint/2010/main" val="2097399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4405-EBC7-BAB1-B72F-9FCA256E0172}"/>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D3844B-39DA-F352-B124-F07060345D43}"/>
              </a:ext>
            </a:extLst>
          </p:cNvPr>
          <p:cNvSpPr>
            <a:spLocks noGrp="1"/>
          </p:cNvSpPr>
          <p:nvPr>
            <p:ph type="body" sz="quarter" idx="25"/>
          </p:nvPr>
        </p:nvSpPr>
        <p:spPr/>
        <p:txBody>
          <a:bodyPr/>
          <a:lstStyle/>
          <a:p>
            <a:r>
              <a:rPr lang="pl-PL" dirty="0"/>
              <a:t>Podstawowe zadania NLP</a:t>
            </a:r>
          </a:p>
        </p:txBody>
      </p:sp>
      <p:sp>
        <p:nvSpPr>
          <p:cNvPr id="5" name="pole tekstowe 4">
            <a:extLst>
              <a:ext uri="{FF2B5EF4-FFF2-40B4-BE49-F238E27FC236}">
                <a16:creationId xmlns:a16="http://schemas.microsoft.com/office/drawing/2014/main" id="{9DA6E544-585E-559D-3009-245059B7E568}"/>
              </a:ext>
            </a:extLst>
          </p:cNvPr>
          <p:cNvSpPr txBox="1"/>
          <p:nvPr/>
        </p:nvSpPr>
        <p:spPr>
          <a:xfrm>
            <a:off x="1315026" y="2281180"/>
            <a:ext cx="16056264" cy="5078313"/>
          </a:xfrm>
          <a:prstGeom prst="rect">
            <a:avLst/>
          </a:prstGeom>
          <a:noFill/>
        </p:spPr>
        <p:txBody>
          <a:bodyPr wrap="square">
            <a:spAutoFit/>
          </a:bodyPr>
          <a:lstStyle/>
          <a:p>
            <a:r>
              <a:rPr lang="pl-PL" sz="3600" b="1" dirty="0"/>
              <a:t>c. Analiza pragmatyczna (</a:t>
            </a:r>
            <a:r>
              <a:rPr lang="pl-PL" sz="3600" b="1" dirty="0" err="1"/>
              <a:t>Pragmatics</a:t>
            </a:r>
            <a:r>
              <a:rPr lang="pl-PL" sz="3600" b="1" dirty="0"/>
              <a:t>)</a:t>
            </a:r>
          </a:p>
          <a:p>
            <a:pPr>
              <a:buFont typeface="Arial" panose="020B0604020202020204" pitchFamily="34" charset="0"/>
              <a:buChar char="•"/>
            </a:pPr>
            <a:r>
              <a:rPr lang="pl-PL" sz="3600" dirty="0"/>
              <a:t>Bada, jak kontekst wpływa na znaczenie języka.</a:t>
            </a:r>
          </a:p>
          <a:p>
            <a:pPr>
              <a:buFont typeface="Arial" panose="020B0604020202020204" pitchFamily="34" charset="0"/>
              <a:buChar char="•"/>
            </a:pPr>
            <a:r>
              <a:rPr lang="pl-PL" sz="3600" dirty="0"/>
              <a:t>Uwzględnia znaczenie ukryte, intencje nadawcy i szerszy kontekst komunikacji.</a:t>
            </a:r>
          </a:p>
          <a:p>
            <a:r>
              <a:rPr lang="pl-PL" sz="3600" b="1" dirty="0"/>
              <a:t>d. Rozpoznawanie encji (</a:t>
            </a:r>
            <a:r>
              <a:rPr lang="pl-PL" sz="3600" b="1" dirty="0" err="1"/>
              <a:t>Named</a:t>
            </a:r>
            <a:r>
              <a:rPr lang="pl-PL" sz="3600" b="1" dirty="0"/>
              <a:t> </a:t>
            </a:r>
            <a:r>
              <a:rPr lang="pl-PL" sz="3600" b="1" dirty="0" err="1"/>
              <a:t>Entity</a:t>
            </a:r>
            <a:r>
              <a:rPr lang="pl-PL" sz="3600" b="1" dirty="0"/>
              <a:t> </a:t>
            </a:r>
            <a:r>
              <a:rPr lang="pl-PL" sz="3600" b="1" dirty="0" err="1"/>
              <a:t>Recognition</a:t>
            </a:r>
            <a:r>
              <a:rPr lang="pl-PL" sz="3600" b="1" dirty="0"/>
              <a:t>, NER)</a:t>
            </a:r>
          </a:p>
          <a:p>
            <a:pPr>
              <a:buFont typeface="Arial" panose="020B0604020202020204" pitchFamily="34" charset="0"/>
              <a:buChar char="•"/>
            </a:pPr>
            <a:r>
              <a:rPr lang="pl-PL" sz="3600" dirty="0"/>
              <a:t>Identyfikuje i klasyfikuje kluczowe elementy tekstu, np. nazwy własne, daty, lokalizacje.</a:t>
            </a:r>
          </a:p>
          <a:p>
            <a:r>
              <a:rPr lang="pl-PL" sz="3600" b="1" dirty="0"/>
              <a:t>e. Modelowanie języka (Language Modeling)</a:t>
            </a:r>
          </a:p>
          <a:p>
            <a:pPr>
              <a:buFont typeface="Arial" panose="020B0604020202020204" pitchFamily="34" charset="0"/>
              <a:buChar char="•"/>
            </a:pPr>
            <a:r>
              <a:rPr lang="pl-PL" sz="3600" dirty="0"/>
              <a:t>Prognozuje, jakie słowa powinny pojawić się w danym kontekście.</a:t>
            </a:r>
          </a:p>
          <a:p>
            <a:pPr>
              <a:buFont typeface="Arial" panose="020B0604020202020204" pitchFamily="34" charset="0"/>
              <a:buChar char="•"/>
            </a:pPr>
            <a:r>
              <a:rPr lang="pl-PL" sz="3600" dirty="0"/>
              <a:t>Wykorzystywane w autouzupełnianiu i generowaniu tekstu.</a:t>
            </a:r>
          </a:p>
        </p:txBody>
      </p:sp>
    </p:spTree>
    <p:extLst>
      <p:ext uri="{BB962C8B-B14F-4D97-AF65-F5344CB8AC3E}">
        <p14:creationId xmlns:p14="http://schemas.microsoft.com/office/powerpoint/2010/main" val="334001415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9D64E-5524-1444-8A48-DBCFC9A5CD8C}"/>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4F41189-E9E9-E682-B704-053726BA2230}"/>
              </a:ext>
            </a:extLst>
          </p:cNvPr>
          <p:cNvSpPr>
            <a:spLocks noGrp="1"/>
          </p:cNvSpPr>
          <p:nvPr>
            <p:ph type="body" sz="quarter" idx="25"/>
          </p:nvPr>
        </p:nvSpPr>
        <p:spPr/>
        <p:txBody>
          <a:bodyPr/>
          <a:lstStyle/>
          <a:p>
            <a:r>
              <a:rPr lang="pl-PL" dirty="0"/>
              <a:t>Proces analizy NLP</a:t>
            </a:r>
          </a:p>
        </p:txBody>
      </p:sp>
      <p:sp>
        <p:nvSpPr>
          <p:cNvPr id="5" name="pole tekstowe 4">
            <a:extLst>
              <a:ext uri="{FF2B5EF4-FFF2-40B4-BE49-F238E27FC236}">
                <a16:creationId xmlns:a16="http://schemas.microsoft.com/office/drawing/2014/main" id="{A8A2BFAE-43AE-F8EA-81B4-0514D36C744C}"/>
              </a:ext>
            </a:extLst>
          </p:cNvPr>
          <p:cNvSpPr txBox="1"/>
          <p:nvPr/>
        </p:nvSpPr>
        <p:spPr>
          <a:xfrm>
            <a:off x="429494" y="2327033"/>
            <a:ext cx="18606654" cy="6186309"/>
          </a:xfrm>
          <a:prstGeom prst="rect">
            <a:avLst/>
          </a:prstGeom>
          <a:noFill/>
        </p:spPr>
        <p:txBody>
          <a:bodyPr wrap="square">
            <a:spAutoFit/>
          </a:bodyPr>
          <a:lstStyle/>
          <a:p>
            <a:r>
              <a:rPr lang="pl-PL" sz="3600" b="1" dirty="0"/>
              <a:t>a. Przygotowanie danych</a:t>
            </a:r>
          </a:p>
          <a:p>
            <a:pPr>
              <a:buFont typeface="Arial" panose="020B0604020202020204" pitchFamily="34" charset="0"/>
              <a:buChar char="•"/>
            </a:pPr>
            <a:r>
              <a:rPr lang="pl-PL" sz="3600" b="1" dirty="0" err="1"/>
              <a:t>Tokenizacja</a:t>
            </a:r>
            <a:r>
              <a:rPr lang="pl-PL" sz="3600" dirty="0"/>
              <a:t>: Podział tekstu na mniejsze jednostki (np. słowa, zdania).</a:t>
            </a:r>
          </a:p>
          <a:p>
            <a:pPr>
              <a:buFont typeface="Arial" panose="020B0604020202020204" pitchFamily="34" charset="0"/>
              <a:buChar char="•"/>
            </a:pPr>
            <a:r>
              <a:rPr lang="pl-PL" sz="3600" b="1" dirty="0"/>
              <a:t>Usuwanie stop-słów</a:t>
            </a:r>
            <a:r>
              <a:rPr lang="pl-PL" sz="3600" dirty="0"/>
              <a:t>: Wykluczenie słów powszechnych, takich jak „i”, „na”, „ale”.</a:t>
            </a:r>
          </a:p>
          <a:p>
            <a:pPr>
              <a:buFont typeface="Arial" panose="020B0604020202020204" pitchFamily="34" charset="0"/>
              <a:buChar char="•"/>
            </a:pPr>
            <a:r>
              <a:rPr lang="pl-PL" sz="3600" b="1" dirty="0" err="1"/>
              <a:t>Lematyzacja</a:t>
            </a:r>
            <a:r>
              <a:rPr lang="pl-PL" sz="3600" b="1" dirty="0"/>
              <a:t> i </a:t>
            </a:r>
            <a:r>
              <a:rPr lang="pl-PL" sz="3600" b="1" dirty="0" err="1"/>
              <a:t>stemming</a:t>
            </a:r>
            <a:r>
              <a:rPr lang="pl-PL" sz="3600" dirty="0"/>
              <a:t>: Redukcja słów do form podstawowych.</a:t>
            </a:r>
          </a:p>
          <a:p>
            <a:pPr>
              <a:buFont typeface="Arial" panose="020B0604020202020204" pitchFamily="34" charset="0"/>
              <a:buChar char="•"/>
            </a:pPr>
            <a:r>
              <a:rPr lang="pl-PL" sz="3600" b="1" dirty="0"/>
              <a:t>Normalizacja</a:t>
            </a:r>
            <a:r>
              <a:rPr lang="pl-PL" sz="3600" dirty="0"/>
              <a:t>: Usunięcie znaków specjalnych, konwersja na małe litery.</a:t>
            </a:r>
          </a:p>
          <a:p>
            <a:r>
              <a:rPr lang="pl-PL" sz="3600" b="1" dirty="0"/>
              <a:t>b. </a:t>
            </a:r>
            <a:r>
              <a:rPr lang="pl-PL" sz="3600" b="1" dirty="0" err="1"/>
              <a:t>Feature</a:t>
            </a:r>
            <a:r>
              <a:rPr lang="pl-PL" sz="3600" b="1" dirty="0"/>
              <a:t> Engineering</a:t>
            </a:r>
          </a:p>
          <a:p>
            <a:pPr>
              <a:buFont typeface="Arial" panose="020B0604020202020204" pitchFamily="34" charset="0"/>
              <a:buChar char="•"/>
            </a:pPr>
            <a:r>
              <a:rPr lang="pl-PL" sz="3600" b="1" dirty="0" err="1"/>
              <a:t>Bag</a:t>
            </a:r>
            <a:r>
              <a:rPr lang="pl-PL" sz="3600" b="1" dirty="0"/>
              <a:t> of </a:t>
            </a:r>
            <a:r>
              <a:rPr lang="pl-PL" sz="3600" b="1" dirty="0" err="1"/>
              <a:t>Words</a:t>
            </a:r>
            <a:r>
              <a:rPr lang="pl-PL" sz="3600" b="1" dirty="0"/>
              <a:t> (</a:t>
            </a:r>
            <a:r>
              <a:rPr lang="pl-PL" sz="3600" b="1" dirty="0" err="1"/>
              <a:t>BoW</a:t>
            </a:r>
            <a:r>
              <a:rPr lang="pl-PL" sz="3600" b="1" dirty="0"/>
              <a:t>)</a:t>
            </a:r>
            <a:r>
              <a:rPr lang="pl-PL" sz="3600" dirty="0"/>
              <a:t>: Reprezentacja tekstu jako zbioru słów z ich częstością.</a:t>
            </a:r>
          </a:p>
          <a:p>
            <a:pPr>
              <a:buFont typeface="Arial" panose="020B0604020202020204" pitchFamily="34" charset="0"/>
              <a:buChar char="•"/>
            </a:pPr>
            <a:r>
              <a:rPr lang="pl-PL" sz="3600" b="1" dirty="0"/>
              <a:t>TF-IDF (Term </a:t>
            </a:r>
            <a:r>
              <a:rPr lang="pl-PL" sz="3600" b="1" dirty="0" err="1"/>
              <a:t>Frequency-Inverse</a:t>
            </a:r>
            <a:r>
              <a:rPr lang="pl-PL" sz="3600" b="1" dirty="0"/>
              <a:t> </a:t>
            </a:r>
            <a:r>
              <a:rPr lang="pl-PL" sz="3600" b="1" dirty="0" err="1"/>
              <a:t>Document</a:t>
            </a:r>
            <a:r>
              <a:rPr lang="pl-PL" sz="3600" b="1" dirty="0"/>
              <a:t> </a:t>
            </a:r>
            <a:r>
              <a:rPr lang="pl-PL" sz="3600" b="1" dirty="0" err="1"/>
              <a:t>Frequency</a:t>
            </a:r>
            <a:r>
              <a:rPr lang="pl-PL" sz="3600" b="1" dirty="0"/>
              <a:t>)</a:t>
            </a:r>
            <a:r>
              <a:rPr lang="pl-PL" sz="3600" dirty="0"/>
              <a:t>: Mierzy ważność słów w dokumencie, uwzględniając ich częstotliwość w całym zbiorze tekstów.</a:t>
            </a:r>
          </a:p>
          <a:p>
            <a:pPr>
              <a:buFont typeface="Arial" panose="020B0604020202020204" pitchFamily="34" charset="0"/>
              <a:buChar char="•"/>
            </a:pPr>
            <a:r>
              <a:rPr lang="pl-PL" sz="3600" b="1" dirty="0"/>
              <a:t>Word </a:t>
            </a:r>
            <a:r>
              <a:rPr lang="pl-PL" sz="3600" b="1" dirty="0" err="1"/>
              <a:t>Embeddings</a:t>
            </a:r>
            <a:r>
              <a:rPr lang="pl-PL" sz="3600" dirty="0"/>
              <a:t>: Reprezentacje numeryczne słów, np. Word2Vec, </a:t>
            </a:r>
            <a:r>
              <a:rPr lang="pl-PL" sz="3600" dirty="0" err="1"/>
              <a:t>GloVe</a:t>
            </a:r>
            <a:r>
              <a:rPr lang="pl-PL" sz="3600" dirty="0"/>
              <a:t>, które zachowują relacje semantyczne.</a:t>
            </a:r>
          </a:p>
        </p:txBody>
      </p:sp>
    </p:spTree>
    <p:extLst>
      <p:ext uri="{BB962C8B-B14F-4D97-AF65-F5344CB8AC3E}">
        <p14:creationId xmlns:p14="http://schemas.microsoft.com/office/powerpoint/2010/main" val="39174914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CD85-504E-557C-77FC-3BC5D465C72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E75DF-A91D-26F2-8574-9F4110631096}"/>
              </a:ext>
            </a:extLst>
          </p:cNvPr>
          <p:cNvSpPr>
            <a:spLocks noGrp="1"/>
          </p:cNvSpPr>
          <p:nvPr>
            <p:ph type="body" sz="quarter" idx="25"/>
          </p:nvPr>
        </p:nvSpPr>
        <p:spPr/>
        <p:txBody>
          <a:bodyPr/>
          <a:lstStyle/>
          <a:p>
            <a:r>
              <a:rPr lang="pl-PL" dirty="0"/>
              <a:t>Proces analizy NLP</a:t>
            </a:r>
          </a:p>
        </p:txBody>
      </p:sp>
      <p:sp>
        <p:nvSpPr>
          <p:cNvPr id="4" name="pole tekstowe 3">
            <a:extLst>
              <a:ext uri="{FF2B5EF4-FFF2-40B4-BE49-F238E27FC236}">
                <a16:creationId xmlns:a16="http://schemas.microsoft.com/office/drawing/2014/main" id="{4F0AEE56-3D88-4839-078C-4BFBA8B29DAB}"/>
              </a:ext>
            </a:extLst>
          </p:cNvPr>
          <p:cNvSpPr txBox="1"/>
          <p:nvPr/>
        </p:nvSpPr>
        <p:spPr>
          <a:xfrm>
            <a:off x="1385454" y="3558800"/>
            <a:ext cx="9144000" cy="2862322"/>
          </a:xfrm>
          <a:prstGeom prst="rect">
            <a:avLst/>
          </a:prstGeom>
          <a:noFill/>
        </p:spPr>
        <p:txBody>
          <a:bodyPr wrap="square">
            <a:spAutoFit/>
          </a:bodyPr>
          <a:lstStyle/>
          <a:p>
            <a:r>
              <a:rPr lang="pl-PL" sz="3600" b="1" dirty="0"/>
              <a:t>c. Modelowanie i analiza</a:t>
            </a:r>
          </a:p>
          <a:p>
            <a:pPr>
              <a:buFont typeface="Arial" panose="020B0604020202020204" pitchFamily="34" charset="0"/>
              <a:buChar char="•"/>
            </a:pPr>
            <a:r>
              <a:rPr lang="pl-PL" sz="3600" dirty="0"/>
              <a:t>Wykorzystanie modeli maszynowego uczenia (np. SVM, drzewa decyzyjne) lub głębokiego uczenia (np. sieci neuronowe, takie jak BERT, GPT).</a:t>
            </a:r>
          </a:p>
        </p:txBody>
      </p:sp>
    </p:spTree>
    <p:extLst>
      <p:ext uri="{BB962C8B-B14F-4D97-AF65-F5344CB8AC3E}">
        <p14:creationId xmlns:p14="http://schemas.microsoft.com/office/powerpoint/2010/main" val="22051968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036641-D7FC-3AA8-407A-36E7B77655AC}"/>
              </a:ext>
            </a:extLst>
          </p:cNvPr>
          <p:cNvSpPr>
            <a:spLocks noGrp="1"/>
          </p:cNvSpPr>
          <p:nvPr>
            <p:ph type="body" sz="quarter" idx="25"/>
          </p:nvPr>
        </p:nvSpPr>
        <p:spPr/>
        <p:txBody>
          <a:bodyPr/>
          <a:lstStyle/>
          <a:p>
            <a:r>
              <a:rPr lang="pl-PL" dirty="0"/>
              <a:t>Zastosowania NLP</a:t>
            </a:r>
          </a:p>
        </p:txBody>
      </p:sp>
      <p:sp>
        <p:nvSpPr>
          <p:cNvPr id="4" name="pole tekstowe 3">
            <a:extLst>
              <a:ext uri="{FF2B5EF4-FFF2-40B4-BE49-F238E27FC236}">
                <a16:creationId xmlns:a16="http://schemas.microsoft.com/office/drawing/2014/main" id="{B2F58B2F-5738-FDAB-598C-3C34A591DE8F}"/>
              </a:ext>
            </a:extLst>
          </p:cNvPr>
          <p:cNvSpPr txBox="1"/>
          <p:nvPr/>
        </p:nvSpPr>
        <p:spPr>
          <a:xfrm>
            <a:off x="914399" y="2284643"/>
            <a:ext cx="14838221" cy="3970318"/>
          </a:xfrm>
          <a:prstGeom prst="rect">
            <a:avLst/>
          </a:prstGeom>
          <a:noFill/>
        </p:spPr>
        <p:txBody>
          <a:bodyPr wrap="square">
            <a:spAutoFit/>
          </a:bodyPr>
          <a:lstStyle/>
          <a:p>
            <a:r>
              <a:rPr lang="pl-PL" sz="3600" b="1" dirty="0"/>
              <a:t>a. Analiza tekstu</a:t>
            </a:r>
          </a:p>
          <a:p>
            <a:pPr>
              <a:buFont typeface="Arial" panose="020B0604020202020204" pitchFamily="34" charset="0"/>
              <a:buChar char="•"/>
            </a:pPr>
            <a:r>
              <a:rPr lang="pl-PL" sz="3600" b="1" dirty="0"/>
              <a:t>Analiza sentymentu</a:t>
            </a:r>
            <a:r>
              <a:rPr lang="pl-PL" sz="3600" dirty="0"/>
              <a:t>: Rozpoznawanie emocji i opinii w recenzjach, postach w mediach społecznościowych itp.</a:t>
            </a:r>
          </a:p>
          <a:p>
            <a:pPr>
              <a:buFont typeface="Arial" panose="020B0604020202020204" pitchFamily="34" charset="0"/>
              <a:buChar char="•"/>
            </a:pPr>
            <a:r>
              <a:rPr lang="pl-PL" sz="3600" b="1" dirty="0"/>
              <a:t>Klasyfikacja tekstu</a:t>
            </a:r>
            <a:r>
              <a:rPr lang="pl-PL" sz="3600" dirty="0"/>
              <a:t>: Przypisywanie dokumentów do określonych kategorii (np. spam vs. nie-spam).</a:t>
            </a:r>
          </a:p>
          <a:p>
            <a:r>
              <a:rPr lang="pl-PL" sz="3600" b="1" dirty="0"/>
              <a:t>b. Przetwarzanie mowy</a:t>
            </a:r>
          </a:p>
          <a:p>
            <a:pPr>
              <a:buFont typeface="Arial" panose="020B0604020202020204" pitchFamily="34" charset="0"/>
              <a:buChar char="•"/>
            </a:pPr>
            <a:r>
              <a:rPr lang="pl-PL" sz="3600" dirty="0"/>
              <a:t>Rozpoznawanie mowy (speech-to-</a:t>
            </a:r>
            <a:r>
              <a:rPr lang="pl-PL" sz="3600" dirty="0" err="1"/>
              <a:t>text</a:t>
            </a:r>
            <a:r>
              <a:rPr lang="pl-PL" sz="3600" dirty="0"/>
              <a:t>) i generowanie mowy (</a:t>
            </a:r>
            <a:r>
              <a:rPr lang="pl-PL" sz="3600" dirty="0" err="1"/>
              <a:t>text</a:t>
            </a:r>
            <a:r>
              <a:rPr lang="pl-PL" sz="3600" dirty="0"/>
              <a:t>-to-speech).</a:t>
            </a:r>
          </a:p>
        </p:txBody>
      </p:sp>
    </p:spTree>
    <p:extLst>
      <p:ext uri="{BB962C8B-B14F-4D97-AF65-F5344CB8AC3E}">
        <p14:creationId xmlns:p14="http://schemas.microsoft.com/office/powerpoint/2010/main" val="1418941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B329-808F-1FB5-0615-60181DA25BE1}"/>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327F0B-BCAA-6B40-4D7C-10322237B32A}"/>
              </a:ext>
            </a:extLst>
          </p:cNvPr>
          <p:cNvSpPr>
            <a:spLocks noGrp="1"/>
          </p:cNvSpPr>
          <p:nvPr>
            <p:ph type="body" sz="quarter" idx="25"/>
          </p:nvPr>
        </p:nvSpPr>
        <p:spPr/>
        <p:txBody>
          <a:bodyPr/>
          <a:lstStyle/>
          <a:p>
            <a:r>
              <a:rPr lang="pl-PL" dirty="0"/>
              <a:t>Zastosowania NLP</a:t>
            </a:r>
          </a:p>
        </p:txBody>
      </p:sp>
      <p:sp>
        <p:nvSpPr>
          <p:cNvPr id="5" name="pole tekstowe 4">
            <a:extLst>
              <a:ext uri="{FF2B5EF4-FFF2-40B4-BE49-F238E27FC236}">
                <a16:creationId xmlns:a16="http://schemas.microsoft.com/office/drawing/2014/main" id="{151230F0-72FE-C44B-0504-36B5097CAFAD}"/>
              </a:ext>
            </a:extLst>
          </p:cNvPr>
          <p:cNvSpPr txBox="1"/>
          <p:nvPr/>
        </p:nvSpPr>
        <p:spPr>
          <a:xfrm>
            <a:off x="1704109" y="1827812"/>
            <a:ext cx="14962910" cy="5632311"/>
          </a:xfrm>
          <a:prstGeom prst="rect">
            <a:avLst/>
          </a:prstGeom>
          <a:noFill/>
        </p:spPr>
        <p:txBody>
          <a:bodyPr wrap="square">
            <a:spAutoFit/>
          </a:bodyPr>
          <a:lstStyle/>
          <a:p>
            <a:r>
              <a:rPr lang="pl-PL" sz="3600" b="1" dirty="0"/>
              <a:t>c. Tłumaczenie maszynowe</a:t>
            </a:r>
          </a:p>
          <a:p>
            <a:pPr>
              <a:buFont typeface="Arial" panose="020B0604020202020204" pitchFamily="34" charset="0"/>
              <a:buChar char="•"/>
            </a:pPr>
            <a:r>
              <a:rPr lang="pl-PL" sz="3600" dirty="0"/>
              <a:t>Automatyczne tłumaczenie tekstu między różnymi językami (np. Google </a:t>
            </a:r>
            <a:r>
              <a:rPr lang="pl-PL" sz="3600" dirty="0" err="1"/>
              <a:t>Translate</a:t>
            </a:r>
            <a:r>
              <a:rPr lang="pl-PL" sz="3600" dirty="0"/>
              <a:t>).</a:t>
            </a:r>
          </a:p>
          <a:p>
            <a:r>
              <a:rPr lang="pl-PL" sz="3600" b="1" dirty="0"/>
              <a:t>d. Wirtualni asystenci</a:t>
            </a:r>
          </a:p>
          <a:p>
            <a:pPr>
              <a:buFont typeface="Arial" panose="020B0604020202020204" pitchFamily="34" charset="0"/>
              <a:buChar char="•"/>
            </a:pPr>
            <a:r>
              <a:rPr lang="pl-PL" sz="3600" dirty="0"/>
              <a:t>Rozumienie poleceń głosowych i tekstowych (np. </a:t>
            </a:r>
            <a:r>
              <a:rPr lang="pl-PL" sz="3600" dirty="0" err="1"/>
              <a:t>Alexa</a:t>
            </a:r>
            <a:r>
              <a:rPr lang="pl-PL" sz="3600" dirty="0"/>
              <a:t>, </a:t>
            </a:r>
            <a:r>
              <a:rPr lang="pl-PL" sz="3600" dirty="0" err="1"/>
              <a:t>Siri</a:t>
            </a:r>
            <a:r>
              <a:rPr lang="pl-PL" sz="3600" dirty="0"/>
              <a:t>, Google Assistant).</a:t>
            </a:r>
          </a:p>
          <a:p>
            <a:r>
              <a:rPr lang="pl-PL" sz="3600" b="1" dirty="0"/>
              <a:t>e. </a:t>
            </a:r>
            <a:r>
              <a:rPr lang="pl-PL" sz="3600" b="1" dirty="0" err="1"/>
              <a:t>Chatboty</a:t>
            </a:r>
            <a:endParaRPr lang="pl-PL" sz="3600" b="1" dirty="0"/>
          </a:p>
          <a:p>
            <a:pPr>
              <a:buFont typeface="Arial" panose="020B0604020202020204" pitchFamily="34" charset="0"/>
              <a:buChar char="•"/>
            </a:pPr>
            <a:r>
              <a:rPr lang="pl-PL" sz="3600" dirty="0"/>
              <a:t>Automatyzacja komunikacji z klientami w obsłudze klienta, wsparciu technicznym czy e-commerce.</a:t>
            </a:r>
          </a:p>
          <a:p>
            <a:r>
              <a:rPr lang="pl-PL" sz="3600" b="1" dirty="0"/>
              <a:t>f. Systemy rekomendacyjne</a:t>
            </a:r>
          </a:p>
          <a:p>
            <a:pPr>
              <a:buFont typeface="Arial" panose="020B0604020202020204" pitchFamily="34" charset="0"/>
              <a:buChar char="•"/>
            </a:pPr>
            <a:r>
              <a:rPr lang="pl-PL" sz="3600" dirty="0"/>
              <a:t>Sugestie na podstawie analizy treści, np. artykułów czy książek.</a:t>
            </a:r>
          </a:p>
        </p:txBody>
      </p:sp>
    </p:spTree>
    <p:extLst>
      <p:ext uri="{BB962C8B-B14F-4D97-AF65-F5344CB8AC3E}">
        <p14:creationId xmlns:p14="http://schemas.microsoft.com/office/powerpoint/2010/main" val="29084844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1F85-EE9F-0F43-C7F3-C230FB95A189}"/>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B9761F-2C77-FDAA-4718-56F81DB631F8}"/>
              </a:ext>
            </a:extLst>
          </p:cNvPr>
          <p:cNvSpPr>
            <a:spLocks noGrp="1"/>
          </p:cNvSpPr>
          <p:nvPr>
            <p:ph type="body" sz="quarter" idx="25"/>
          </p:nvPr>
        </p:nvSpPr>
        <p:spPr/>
        <p:txBody>
          <a:bodyPr/>
          <a:lstStyle/>
          <a:p>
            <a:r>
              <a:rPr lang="pl-PL" dirty="0"/>
              <a:t>Wyzwania NLP</a:t>
            </a:r>
          </a:p>
        </p:txBody>
      </p:sp>
      <p:sp>
        <p:nvSpPr>
          <p:cNvPr id="3" name="Rectangle 1">
            <a:extLst>
              <a:ext uri="{FF2B5EF4-FFF2-40B4-BE49-F238E27FC236}">
                <a16:creationId xmlns:a16="http://schemas.microsoft.com/office/drawing/2014/main" id="{DAC90672-FC2C-C60C-630C-D879840686DE}"/>
              </a:ext>
            </a:extLst>
          </p:cNvPr>
          <p:cNvSpPr>
            <a:spLocks noChangeArrowheads="1"/>
          </p:cNvSpPr>
          <p:nvPr/>
        </p:nvSpPr>
        <p:spPr bwMode="auto">
          <a:xfrm>
            <a:off x="666309" y="2791954"/>
            <a:ext cx="14006622"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p>
            <a:pPr defTabSz="1828755" eaLnBrk="0" fontAlgn="base" hangingPunct="0">
              <a:spcBef>
                <a:spcPct val="0"/>
              </a:spcBef>
              <a:spcAft>
                <a:spcPct val="0"/>
              </a:spcAft>
              <a:buFontTx/>
              <a:buChar char="•"/>
            </a:pPr>
            <a:r>
              <a:rPr lang="pl-PL" altLang="pl-PL" sz="3600" b="1" dirty="0">
                <a:latin typeface="Arial" panose="020B0604020202020204" pitchFamily="34" charset="0"/>
              </a:rPr>
              <a:t>Wielość języków</a:t>
            </a:r>
            <a:r>
              <a:rPr lang="pl-PL" altLang="pl-PL" sz="3600" dirty="0">
                <a:latin typeface="Arial" panose="020B0604020202020204" pitchFamily="34" charset="0"/>
              </a:rPr>
              <a:t>: Każdy język ma swoje specyficzne cechy.</a:t>
            </a:r>
          </a:p>
          <a:p>
            <a:pPr defTabSz="1828755" eaLnBrk="0" fontAlgn="base" hangingPunct="0">
              <a:spcBef>
                <a:spcPct val="0"/>
              </a:spcBef>
              <a:spcAft>
                <a:spcPct val="0"/>
              </a:spcAft>
              <a:buFontTx/>
              <a:buChar char="•"/>
            </a:pPr>
            <a:r>
              <a:rPr lang="pl-PL" altLang="pl-PL" sz="3600" b="1" dirty="0">
                <a:latin typeface="Arial" panose="020B0604020202020204" pitchFamily="34" charset="0"/>
              </a:rPr>
              <a:t>Polisemia i homonimia</a:t>
            </a:r>
            <a:r>
              <a:rPr lang="pl-PL" altLang="pl-PL" sz="3600" dirty="0">
                <a:latin typeface="Arial" panose="020B0604020202020204" pitchFamily="34" charset="0"/>
              </a:rPr>
              <a:t>: Słowa mogą mieć wiele znaczeń.</a:t>
            </a:r>
          </a:p>
          <a:p>
            <a:pPr defTabSz="1828755" eaLnBrk="0" fontAlgn="base" hangingPunct="0">
              <a:spcBef>
                <a:spcPct val="0"/>
              </a:spcBef>
              <a:spcAft>
                <a:spcPct val="0"/>
              </a:spcAft>
              <a:buFontTx/>
              <a:buChar char="•"/>
            </a:pPr>
            <a:r>
              <a:rPr lang="pl-PL" altLang="pl-PL" sz="3600" b="1" dirty="0">
                <a:latin typeface="Arial" panose="020B0604020202020204" pitchFamily="34" charset="0"/>
              </a:rPr>
              <a:t>Ironia i sarkazm</a:t>
            </a:r>
            <a:r>
              <a:rPr lang="pl-PL" altLang="pl-PL" sz="3600" dirty="0">
                <a:latin typeface="Arial" panose="020B0604020202020204" pitchFamily="34" charset="0"/>
              </a:rPr>
              <a:t>: Trudne do zidentyfikowania bez kontekstu.</a:t>
            </a:r>
          </a:p>
          <a:p>
            <a:pPr defTabSz="1828755" eaLnBrk="0" fontAlgn="base" hangingPunct="0">
              <a:spcBef>
                <a:spcPct val="0"/>
              </a:spcBef>
              <a:spcAft>
                <a:spcPct val="0"/>
              </a:spcAft>
              <a:buFontTx/>
              <a:buChar char="•"/>
            </a:pPr>
            <a:r>
              <a:rPr lang="pl-PL" altLang="pl-PL" sz="3600" b="1" dirty="0">
                <a:latin typeface="Arial" panose="020B0604020202020204" pitchFamily="34" charset="0"/>
              </a:rPr>
              <a:t>Brak danych</a:t>
            </a:r>
            <a:r>
              <a:rPr lang="pl-PL" altLang="pl-PL" sz="3600" dirty="0">
                <a:latin typeface="Arial" panose="020B0604020202020204" pitchFamily="34" charset="0"/>
              </a:rPr>
              <a:t>: Niski zasób danych w przypadku rzadkich języków lub dziedzin specjalistycznych.</a:t>
            </a:r>
          </a:p>
          <a:p>
            <a:pPr defTabSz="1828755" eaLnBrk="0" fontAlgn="base" hangingPunct="0">
              <a:spcBef>
                <a:spcPct val="0"/>
              </a:spcBef>
              <a:spcAft>
                <a:spcPct val="0"/>
              </a:spcAft>
              <a:buFontTx/>
              <a:buChar char="•"/>
            </a:pPr>
            <a:r>
              <a:rPr lang="pl-PL" altLang="pl-PL" sz="3600" b="1" dirty="0">
                <a:latin typeface="Arial" panose="020B0604020202020204" pitchFamily="34" charset="0"/>
              </a:rPr>
              <a:t>Obciążenia obliczeniowe</a:t>
            </a:r>
            <a:r>
              <a:rPr lang="pl-PL" altLang="pl-PL" sz="3600" dirty="0">
                <a:latin typeface="Arial" panose="020B0604020202020204" pitchFamily="34" charset="0"/>
              </a:rPr>
              <a:t>: Modele NLP, zwłaszcza te </a:t>
            </a:r>
            <a:r>
              <a:rPr lang="pl-PL" altLang="pl-PL" sz="3600" dirty="0" err="1">
                <a:latin typeface="Arial" panose="020B0604020202020204" pitchFamily="34" charset="0"/>
              </a:rPr>
              <a:t>pretrenowane</a:t>
            </a:r>
            <a:r>
              <a:rPr lang="pl-PL" altLang="pl-PL" sz="3600" dirty="0">
                <a:latin typeface="Arial" panose="020B0604020202020204" pitchFamily="34" charset="0"/>
              </a:rPr>
              <a:t>, wymagają znacznych zasobów obliczeniowych. </a:t>
            </a:r>
          </a:p>
        </p:txBody>
      </p:sp>
    </p:spTree>
    <p:extLst>
      <p:ext uri="{BB962C8B-B14F-4D97-AF65-F5344CB8AC3E}">
        <p14:creationId xmlns:p14="http://schemas.microsoft.com/office/powerpoint/2010/main" val="8373260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Pismo odręczne 1">
                <a:extLst>
                  <a:ext uri="{FF2B5EF4-FFF2-40B4-BE49-F238E27FC236}">
                    <a16:creationId xmlns:a16="http://schemas.microsoft.com/office/drawing/2014/main" id="{778FD71F-493E-A2E4-9416-833CEA760860}"/>
                  </a:ext>
                </a:extLst>
              </p14:cNvPr>
              <p14:cNvContentPartPr/>
              <p14:nvPr/>
            </p14:nvContentPartPr>
            <p14:xfrm>
              <a:off x="3181320" y="28440"/>
              <a:ext cx="9592200" cy="3505680"/>
            </p14:xfrm>
          </p:contentPart>
        </mc:Choice>
        <mc:Fallback>
          <p:pic>
            <p:nvPicPr>
              <p:cNvPr id="2" name="Pismo odręczne 1">
                <a:extLst>
                  <a:ext uri="{FF2B5EF4-FFF2-40B4-BE49-F238E27FC236}">
                    <a16:creationId xmlns:a16="http://schemas.microsoft.com/office/drawing/2014/main" id="{778FD71F-493E-A2E4-9416-833CEA760860}"/>
                  </a:ext>
                </a:extLst>
              </p:cNvPr>
              <p:cNvPicPr/>
              <p:nvPr/>
            </p:nvPicPr>
            <p:blipFill>
              <a:blip r:embed="rId3"/>
              <a:stretch>
                <a:fillRect/>
              </a:stretch>
            </p:blipFill>
            <p:spPr>
              <a:xfrm>
                <a:off x="3171960" y="19080"/>
                <a:ext cx="9610920" cy="3524400"/>
              </a:xfrm>
              <a:prstGeom prst="rect">
                <a:avLst/>
              </a:prstGeom>
            </p:spPr>
          </p:pic>
        </mc:Fallback>
      </mc:AlternateContent>
    </p:spTree>
    <p:extLst>
      <p:ext uri="{BB962C8B-B14F-4D97-AF65-F5344CB8AC3E}">
        <p14:creationId xmlns:p14="http://schemas.microsoft.com/office/powerpoint/2010/main" val="282047948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724210" y="850261"/>
            <a:ext cx="5581408" cy="3005069"/>
          </a:xfrm>
          <a:custGeom>
            <a:avLst/>
            <a:gdLst/>
            <a:ahLst/>
            <a:cxnLst/>
            <a:rect l="l" t="t" r="r" b="b"/>
            <a:pathLst>
              <a:path w="5581408" h="3005069">
                <a:moveTo>
                  <a:pt x="0" y="0"/>
                </a:moveTo>
                <a:lnTo>
                  <a:pt x="5581408" y="0"/>
                </a:lnTo>
                <a:lnTo>
                  <a:pt x="5581408" y="3005069"/>
                </a:lnTo>
                <a:lnTo>
                  <a:pt x="0" y="3005069"/>
                </a:lnTo>
                <a:lnTo>
                  <a:pt x="0" y="0"/>
                </a:lnTo>
                <a:close/>
              </a:path>
            </a:pathLst>
          </a:custGeom>
          <a:blipFill>
            <a:blip r:embed="rId2">
              <a:extLst>
                <a:ext uri="{96DAC541-7B7A-43D3-8B79-37D633B846F1}">
                  <asvg:svgBlip xmlns:asvg="http://schemas.microsoft.com/office/drawing/2016/SVG/main" r:embed="rId3"/>
                </a:ext>
              </a:extLst>
            </a:blip>
            <a:stretch>
              <a:fillRect t="-36928" r="-27109"/>
            </a:stretch>
          </a:blipFill>
        </p:spPr>
        <p:txBody>
          <a:bodyPr/>
          <a:lstStyle/>
          <a:p>
            <a:endParaRPr lang="pl-PL" noProof="0" dirty="0"/>
          </a:p>
        </p:txBody>
      </p:sp>
      <p:grpSp>
        <p:nvGrpSpPr>
          <p:cNvPr id="3" name="Group 3"/>
          <p:cNvGrpSpPr/>
          <p:nvPr/>
        </p:nvGrpSpPr>
        <p:grpSpPr>
          <a:xfrm>
            <a:off x="304800" y="304800"/>
            <a:ext cx="6793086" cy="9677400"/>
            <a:chOff x="0" y="0"/>
            <a:chExt cx="971130" cy="1383467"/>
          </a:xfrm>
        </p:grpSpPr>
        <p:sp>
          <p:nvSpPr>
            <p:cNvPr id="4" name="Freeform 4"/>
            <p:cNvSpPr/>
            <p:nvPr/>
          </p:nvSpPr>
          <p:spPr>
            <a:xfrm>
              <a:off x="0" y="0"/>
              <a:ext cx="971129" cy="1383467"/>
            </a:xfrm>
            <a:custGeom>
              <a:avLst/>
              <a:gdLst/>
              <a:ahLst/>
              <a:cxnLst/>
              <a:rect l="l" t="t" r="r" b="b"/>
              <a:pathLst>
                <a:path w="971129" h="1383467">
                  <a:moveTo>
                    <a:pt x="11397" y="0"/>
                  </a:moveTo>
                  <a:lnTo>
                    <a:pt x="959733" y="0"/>
                  </a:lnTo>
                  <a:cubicBezTo>
                    <a:pt x="962755" y="0"/>
                    <a:pt x="965654" y="1201"/>
                    <a:pt x="967791" y="3338"/>
                  </a:cubicBezTo>
                  <a:cubicBezTo>
                    <a:pt x="969929" y="5475"/>
                    <a:pt x="971129" y="8374"/>
                    <a:pt x="971129" y="11397"/>
                  </a:cubicBezTo>
                  <a:lnTo>
                    <a:pt x="971129" y="1372070"/>
                  </a:lnTo>
                  <a:cubicBezTo>
                    <a:pt x="971129" y="1375093"/>
                    <a:pt x="969929" y="1377991"/>
                    <a:pt x="967791" y="1380129"/>
                  </a:cubicBezTo>
                  <a:cubicBezTo>
                    <a:pt x="965654" y="1382266"/>
                    <a:pt x="962755" y="1383467"/>
                    <a:pt x="959733" y="1383467"/>
                  </a:cubicBezTo>
                  <a:lnTo>
                    <a:pt x="11397" y="1383467"/>
                  </a:lnTo>
                  <a:cubicBezTo>
                    <a:pt x="8374" y="1383467"/>
                    <a:pt x="5475" y="1382266"/>
                    <a:pt x="3338" y="1380129"/>
                  </a:cubicBezTo>
                  <a:cubicBezTo>
                    <a:pt x="1201" y="1377991"/>
                    <a:pt x="0" y="1375093"/>
                    <a:pt x="0" y="1372070"/>
                  </a:cubicBezTo>
                  <a:lnTo>
                    <a:pt x="0" y="11397"/>
                  </a:lnTo>
                  <a:cubicBezTo>
                    <a:pt x="0" y="8374"/>
                    <a:pt x="1201" y="5475"/>
                    <a:pt x="3338" y="3338"/>
                  </a:cubicBezTo>
                  <a:cubicBezTo>
                    <a:pt x="5475" y="1201"/>
                    <a:pt x="8374" y="0"/>
                    <a:pt x="11397" y="0"/>
                  </a:cubicBezTo>
                  <a:close/>
                </a:path>
              </a:pathLst>
            </a:custGeom>
            <a:blipFill>
              <a:blip r:embed="rId4"/>
              <a:stretch>
                <a:fillRect l="-33799" r="-33799"/>
              </a:stretch>
            </a:blipFill>
            <a:ln cap="sq">
              <a:noFill/>
              <a:prstDash val="solid"/>
              <a:miter/>
            </a:ln>
          </p:spPr>
          <p:txBody>
            <a:bodyPr/>
            <a:lstStyle/>
            <a:p>
              <a:endParaRPr lang="pl-PL" noProof="0" dirty="0"/>
            </a:p>
          </p:txBody>
        </p:sp>
      </p:grpSp>
      <p:grpSp>
        <p:nvGrpSpPr>
          <p:cNvPr id="5" name="Group 5"/>
          <p:cNvGrpSpPr/>
          <p:nvPr/>
        </p:nvGrpSpPr>
        <p:grpSpPr>
          <a:xfrm>
            <a:off x="6801644" y="6827863"/>
            <a:ext cx="5245521" cy="747756"/>
            <a:chOff x="0" y="0"/>
            <a:chExt cx="1787973" cy="254878"/>
          </a:xfrm>
        </p:grpSpPr>
        <p:sp>
          <p:nvSpPr>
            <p:cNvPr id="6" name="Freeform 6"/>
            <p:cNvSpPr/>
            <p:nvPr/>
          </p:nvSpPr>
          <p:spPr>
            <a:xfrm>
              <a:off x="0" y="0"/>
              <a:ext cx="1787973" cy="254878"/>
            </a:xfrm>
            <a:custGeom>
              <a:avLst/>
              <a:gdLst/>
              <a:ahLst/>
              <a:cxnLst/>
              <a:rect l="l" t="t" r="r" b="b"/>
              <a:pathLst>
                <a:path w="1787973" h="254878">
                  <a:moveTo>
                    <a:pt x="14759" y="0"/>
                  </a:moveTo>
                  <a:lnTo>
                    <a:pt x="1773213" y="0"/>
                  </a:lnTo>
                  <a:cubicBezTo>
                    <a:pt x="1781365" y="0"/>
                    <a:pt x="1787973" y="6608"/>
                    <a:pt x="1787973" y="14759"/>
                  </a:cubicBezTo>
                  <a:lnTo>
                    <a:pt x="1787973" y="240119"/>
                  </a:lnTo>
                  <a:cubicBezTo>
                    <a:pt x="1787973" y="248270"/>
                    <a:pt x="1781365" y="254878"/>
                    <a:pt x="1773213" y="254878"/>
                  </a:cubicBezTo>
                  <a:lnTo>
                    <a:pt x="14759" y="254878"/>
                  </a:lnTo>
                  <a:cubicBezTo>
                    <a:pt x="6608" y="254878"/>
                    <a:pt x="0" y="248270"/>
                    <a:pt x="0" y="240119"/>
                  </a:cubicBezTo>
                  <a:lnTo>
                    <a:pt x="0" y="14759"/>
                  </a:lnTo>
                  <a:cubicBezTo>
                    <a:pt x="0" y="6608"/>
                    <a:pt x="6608" y="0"/>
                    <a:pt x="14759" y="0"/>
                  </a:cubicBezTo>
                  <a:close/>
                </a:path>
              </a:pathLst>
            </a:custGeom>
            <a:solidFill>
              <a:srgbClr val="08B0AB"/>
            </a:solidFill>
          </p:spPr>
          <p:txBody>
            <a:bodyPr/>
            <a:lstStyle/>
            <a:p>
              <a:endParaRPr lang="pl-PL" noProof="0" dirty="0"/>
            </a:p>
          </p:txBody>
        </p:sp>
        <p:sp>
          <p:nvSpPr>
            <p:cNvPr id="7" name="TextBox 7"/>
            <p:cNvSpPr txBox="1"/>
            <p:nvPr/>
          </p:nvSpPr>
          <p:spPr>
            <a:xfrm>
              <a:off x="0" y="-200025"/>
              <a:ext cx="1787973" cy="454903"/>
            </a:xfrm>
            <a:prstGeom prst="rect">
              <a:avLst/>
            </a:prstGeom>
          </p:spPr>
          <p:txBody>
            <a:bodyPr lIns="50800" tIns="50800" rIns="50800" bIns="50800" rtlCol="0" anchor="ctr"/>
            <a:lstStyle/>
            <a:p>
              <a:pPr algn="ctr">
                <a:lnSpc>
                  <a:spcPts val="5040"/>
                </a:lnSpc>
              </a:pPr>
              <a:endParaRPr lang="pl-PL" noProof="0" dirty="0"/>
            </a:p>
          </p:txBody>
        </p:sp>
      </p:grpSp>
      <p:sp>
        <p:nvSpPr>
          <p:cNvPr id="8" name="Freeform 8"/>
          <p:cNvSpPr/>
          <p:nvPr/>
        </p:nvSpPr>
        <p:spPr>
          <a:xfrm>
            <a:off x="7323448" y="7075757"/>
            <a:ext cx="309165" cy="251969"/>
          </a:xfrm>
          <a:custGeom>
            <a:avLst/>
            <a:gdLst/>
            <a:ahLst/>
            <a:cxnLst/>
            <a:rect l="l" t="t" r="r" b="b"/>
            <a:pathLst>
              <a:path w="309165" h="251969">
                <a:moveTo>
                  <a:pt x="0" y="0"/>
                </a:moveTo>
                <a:lnTo>
                  <a:pt x="309165" y="0"/>
                </a:lnTo>
                <a:lnTo>
                  <a:pt x="309165" y="251969"/>
                </a:lnTo>
                <a:lnTo>
                  <a:pt x="0" y="2519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noProof="0" dirty="0"/>
          </a:p>
        </p:txBody>
      </p:sp>
      <p:grpSp>
        <p:nvGrpSpPr>
          <p:cNvPr id="9" name="Group 9"/>
          <p:cNvGrpSpPr/>
          <p:nvPr/>
        </p:nvGrpSpPr>
        <p:grpSpPr>
          <a:xfrm>
            <a:off x="6801644" y="7737971"/>
            <a:ext cx="5245521" cy="742060"/>
            <a:chOff x="0" y="0"/>
            <a:chExt cx="1787973" cy="252936"/>
          </a:xfrm>
        </p:grpSpPr>
        <p:sp>
          <p:nvSpPr>
            <p:cNvPr id="10" name="Freeform 10"/>
            <p:cNvSpPr/>
            <p:nvPr/>
          </p:nvSpPr>
          <p:spPr>
            <a:xfrm>
              <a:off x="0" y="0"/>
              <a:ext cx="1787973" cy="252936"/>
            </a:xfrm>
            <a:custGeom>
              <a:avLst/>
              <a:gdLst/>
              <a:ahLst/>
              <a:cxnLst/>
              <a:rect l="l" t="t" r="r" b="b"/>
              <a:pathLst>
                <a:path w="1787973" h="252936">
                  <a:moveTo>
                    <a:pt x="14759" y="0"/>
                  </a:moveTo>
                  <a:lnTo>
                    <a:pt x="1773213" y="0"/>
                  </a:lnTo>
                  <a:cubicBezTo>
                    <a:pt x="1781365" y="0"/>
                    <a:pt x="1787973" y="6608"/>
                    <a:pt x="1787973" y="14759"/>
                  </a:cubicBezTo>
                  <a:lnTo>
                    <a:pt x="1787973" y="238177"/>
                  </a:lnTo>
                  <a:cubicBezTo>
                    <a:pt x="1787973" y="246328"/>
                    <a:pt x="1781365" y="252936"/>
                    <a:pt x="1773213" y="252936"/>
                  </a:cubicBezTo>
                  <a:lnTo>
                    <a:pt x="14759" y="252936"/>
                  </a:lnTo>
                  <a:cubicBezTo>
                    <a:pt x="6608" y="252936"/>
                    <a:pt x="0" y="246328"/>
                    <a:pt x="0" y="238177"/>
                  </a:cubicBezTo>
                  <a:lnTo>
                    <a:pt x="0" y="14759"/>
                  </a:lnTo>
                  <a:cubicBezTo>
                    <a:pt x="0" y="6608"/>
                    <a:pt x="6608" y="0"/>
                    <a:pt x="14759" y="0"/>
                  </a:cubicBezTo>
                  <a:close/>
                </a:path>
              </a:pathLst>
            </a:custGeom>
            <a:solidFill>
              <a:srgbClr val="08B0AB"/>
            </a:solidFill>
          </p:spPr>
          <p:txBody>
            <a:bodyPr/>
            <a:lstStyle/>
            <a:p>
              <a:endParaRPr lang="pl-PL" noProof="0" dirty="0"/>
            </a:p>
          </p:txBody>
        </p:sp>
        <p:sp>
          <p:nvSpPr>
            <p:cNvPr id="11" name="TextBox 11"/>
            <p:cNvSpPr txBox="1"/>
            <p:nvPr/>
          </p:nvSpPr>
          <p:spPr>
            <a:xfrm>
              <a:off x="0" y="-200025"/>
              <a:ext cx="1787973" cy="452961"/>
            </a:xfrm>
            <a:prstGeom prst="rect">
              <a:avLst/>
            </a:prstGeom>
          </p:spPr>
          <p:txBody>
            <a:bodyPr lIns="50800" tIns="50800" rIns="50800" bIns="50800" rtlCol="0" anchor="ctr"/>
            <a:lstStyle/>
            <a:p>
              <a:pPr algn="ctr">
                <a:lnSpc>
                  <a:spcPts val="5040"/>
                </a:lnSpc>
              </a:pPr>
              <a:endParaRPr lang="pl-PL" noProof="0" dirty="0"/>
            </a:p>
          </p:txBody>
        </p:sp>
      </p:grpSp>
      <p:sp>
        <p:nvSpPr>
          <p:cNvPr id="12" name="Freeform 12"/>
          <p:cNvSpPr/>
          <p:nvPr/>
        </p:nvSpPr>
        <p:spPr>
          <a:xfrm>
            <a:off x="7323448" y="7985865"/>
            <a:ext cx="309165" cy="251969"/>
          </a:xfrm>
          <a:custGeom>
            <a:avLst/>
            <a:gdLst/>
            <a:ahLst/>
            <a:cxnLst/>
            <a:rect l="l" t="t" r="r" b="b"/>
            <a:pathLst>
              <a:path w="309165" h="251969">
                <a:moveTo>
                  <a:pt x="0" y="0"/>
                </a:moveTo>
                <a:lnTo>
                  <a:pt x="309165" y="0"/>
                </a:lnTo>
                <a:lnTo>
                  <a:pt x="309165" y="251969"/>
                </a:lnTo>
                <a:lnTo>
                  <a:pt x="0" y="2519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noProof="0" dirty="0"/>
          </a:p>
        </p:txBody>
      </p:sp>
      <p:grpSp>
        <p:nvGrpSpPr>
          <p:cNvPr id="13" name="Group 13"/>
          <p:cNvGrpSpPr/>
          <p:nvPr/>
        </p:nvGrpSpPr>
        <p:grpSpPr>
          <a:xfrm>
            <a:off x="6801644" y="8699610"/>
            <a:ext cx="5245521" cy="742060"/>
            <a:chOff x="0" y="0"/>
            <a:chExt cx="1787973" cy="252936"/>
          </a:xfrm>
        </p:grpSpPr>
        <p:sp>
          <p:nvSpPr>
            <p:cNvPr id="14" name="Freeform 14"/>
            <p:cNvSpPr/>
            <p:nvPr/>
          </p:nvSpPr>
          <p:spPr>
            <a:xfrm>
              <a:off x="0" y="0"/>
              <a:ext cx="1787973" cy="252936"/>
            </a:xfrm>
            <a:custGeom>
              <a:avLst/>
              <a:gdLst/>
              <a:ahLst/>
              <a:cxnLst/>
              <a:rect l="l" t="t" r="r" b="b"/>
              <a:pathLst>
                <a:path w="1787973" h="252936">
                  <a:moveTo>
                    <a:pt x="14759" y="0"/>
                  </a:moveTo>
                  <a:lnTo>
                    <a:pt x="1773213" y="0"/>
                  </a:lnTo>
                  <a:cubicBezTo>
                    <a:pt x="1781365" y="0"/>
                    <a:pt x="1787973" y="6608"/>
                    <a:pt x="1787973" y="14759"/>
                  </a:cubicBezTo>
                  <a:lnTo>
                    <a:pt x="1787973" y="238177"/>
                  </a:lnTo>
                  <a:cubicBezTo>
                    <a:pt x="1787973" y="246328"/>
                    <a:pt x="1781365" y="252936"/>
                    <a:pt x="1773213" y="252936"/>
                  </a:cubicBezTo>
                  <a:lnTo>
                    <a:pt x="14759" y="252936"/>
                  </a:lnTo>
                  <a:cubicBezTo>
                    <a:pt x="6608" y="252936"/>
                    <a:pt x="0" y="246328"/>
                    <a:pt x="0" y="238177"/>
                  </a:cubicBezTo>
                  <a:lnTo>
                    <a:pt x="0" y="14759"/>
                  </a:lnTo>
                  <a:cubicBezTo>
                    <a:pt x="0" y="6608"/>
                    <a:pt x="6608" y="0"/>
                    <a:pt x="14759" y="0"/>
                  </a:cubicBezTo>
                  <a:close/>
                </a:path>
              </a:pathLst>
            </a:custGeom>
            <a:solidFill>
              <a:srgbClr val="08B0AB"/>
            </a:solidFill>
          </p:spPr>
          <p:txBody>
            <a:bodyPr/>
            <a:lstStyle/>
            <a:p>
              <a:endParaRPr lang="pl-PL" noProof="0" dirty="0"/>
            </a:p>
          </p:txBody>
        </p:sp>
        <p:sp>
          <p:nvSpPr>
            <p:cNvPr id="15" name="TextBox 15"/>
            <p:cNvSpPr txBox="1"/>
            <p:nvPr/>
          </p:nvSpPr>
          <p:spPr>
            <a:xfrm>
              <a:off x="0" y="-200025"/>
              <a:ext cx="1787973" cy="452961"/>
            </a:xfrm>
            <a:prstGeom prst="rect">
              <a:avLst/>
            </a:prstGeom>
          </p:spPr>
          <p:txBody>
            <a:bodyPr lIns="50800" tIns="50800" rIns="50800" bIns="50800" rtlCol="0" anchor="ctr"/>
            <a:lstStyle/>
            <a:p>
              <a:pPr algn="ctr">
                <a:lnSpc>
                  <a:spcPts val="5040"/>
                </a:lnSpc>
              </a:pPr>
              <a:endParaRPr lang="pl-PL" noProof="0" dirty="0"/>
            </a:p>
          </p:txBody>
        </p:sp>
      </p:grpSp>
      <p:sp>
        <p:nvSpPr>
          <p:cNvPr id="16" name="Freeform 16"/>
          <p:cNvSpPr/>
          <p:nvPr/>
        </p:nvSpPr>
        <p:spPr>
          <a:xfrm>
            <a:off x="7323448" y="8947504"/>
            <a:ext cx="309165" cy="251969"/>
          </a:xfrm>
          <a:custGeom>
            <a:avLst/>
            <a:gdLst/>
            <a:ahLst/>
            <a:cxnLst/>
            <a:rect l="l" t="t" r="r" b="b"/>
            <a:pathLst>
              <a:path w="309165" h="251969">
                <a:moveTo>
                  <a:pt x="0" y="0"/>
                </a:moveTo>
                <a:lnTo>
                  <a:pt x="309165" y="0"/>
                </a:lnTo>
                <a:lnTo>
                  <a:pt x="309165" y="251969"/>
                </a:lnTo>
                <a:lnTo>
                  <a:pt x="0" y="2519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pl-PL" noProof="0" dirty="0"/>
          </a:p>
        </p:txBody>
      </p:sp>
      <p:sp>
        <p:nvSpPr>
          <p:cNvPr id="17" name="Freeform 17">
            <a:hlinkClick r:id="rId7" tooltip="https://eitt.pl"/>
          </p:cNvPr>
          <p:cNvSpPr/>
          <p:nvPr/>
        </p:nvSpPr>
        <p:spPr>
          <a:xfrm>
            <a:off x="15718971" y="102870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8"/>
            <a:stretch>
              <a:fillRect/>
            </a:stretch>
          </a:blipFill>
        </p:spPr>
        <p:txBody>
          <a:bodyPr/>
          <a:lstStyle/>
          <a:p>
            <a:endParaRPr lang="pl-PL" noProof="0" dirty="0"/>
          </a:p>
        </p:txBody>
      </p:sp>
      <p:sp>
        <p:nvSpPr>
          <p:cNvPr id="18" name="TextBox 18"/>
          <p:cNvSpPr txBox="1"/>
          <p:nvPr/>
        </p:nvSpPr>
        <p:spPr>
          <a:xfrm>
            <a:off x="8011886" y="2842988"/>
            <a:ext cx="7174435" cy="3462393"/>
          </a:xfrm>
          <a:prstGeom prst="rect">
            <a:avLst/>
          </a:prstGeom>
        </p:spPr>
        <p:txBody>
          <a:bodyPr lIns="0" tIns="0" rIns="0" bIns="0" rtlCol="0" anchor="t">
            <a:spAutoFit/>
          </a:bodyPr>
          <a:lstStyle/>
          <a:p>
            <a:pPr algn="l">
              <a:lnSpc>
                <a:spcPts val="2835"/>
              </a:lnSpc>
            </a:pPr>
            <a:r>
              <a:rPr lang="pl-PL" sz="2100" spc="21" noProof="0" dirty="0">
                <a:solidFill>
                  <a:srgbClr val="000000"/>
                </a:solidFill>
                <a:latin typeface="Open Sans"/>
                <a:ea typeface="Open Sans"/>
                <a:cs typeface="Open Sans"/>
                <a:sym typeface="Open Sans"/>
              </a:rPr>
              <a:t>Każda firma ma do opowiedzenia historię. </a:t>
            </a:r>
          </a:p>
          <a:p>
            <a:pPr algn="l">
              <a:lnSpc>
                <a:spcPts val="2835"/>
              </a:lnSpc>
            </a:pPr>
            <a:r>
              <a:rPr lang="pl-PL" sz="2100" b="1" spc="21" noProof="0" dirty="0">
                <a:solidFill>
                  <a:srgbClr val="000000"/>
                </a:solidFill>
                <a:latin typeface="Open Sans Semi-Bold"/>
                <a:ea typeface="Open Sans Semi-Bold"/>
                <a:cs typeface="Open Sans Semi-Bold"/>
                <a:sym typeface="Open Sans Semi-Bold"/>
              </a:rPr>
              <a:t>Dlaczego nasza jest wyjątkowa?</a:t>
            </a:r>
          </a:p>
          <a:p>
            <a:pPr algn="l">
              <a:lnSpc>
                <a:spcPts val="2835"/>
              </a:lnSpc>
            </a:pPr>
            <a:endParaRPr lang="pl-PL" sz="2100" b="1" spc="21" noProof="0" dirty="0">
              <a:solidFill>
                <a:srgbClr val="000000"/>
              </a:solidFill>
              <a:latin typeface="Open Sans Semi-Bold"/>
              <a:ea typeface="Open Sans Semi-Bold"/>
              <a:cs typeface="Open Sans Semi-Bold"/>
              <a:sym typeface="Open Sans Semi-Bold"/>
            </a:endParaRPr>
          </a:p>
          <a:p>
            <a:pPr algn="l">
              <a:lnSpc>
                <a:spcPts val="2835"/>
              </a:lnSpc>
            </a:pPr>
            <a:r>
              <a:rPr lang="pl-PL" sz="2100" spc="21" noProof="0" dirty="0">
                <a:solidFill>
                  <a:srgbClr val="000000"/>
                </a:solidFill>
                <a:latin typeface="Open Sans"/>
                <a:ea typeface="Open Sans"/>
                <a:cs typeface="Open Sans"/>
                <a:sym typeface="Open Sans"/>
              </a:rPr>
              <a:t>Ponieważ tworzą ją ludzie, których misją jest wsparcie klientów w rozwoju pracowników.</a:t>
            </a:r>
          </a:p>
          <a:p>
            <a:pPr algn="l">
              <a:lnSpc>
                <a:spcPts val="2835"/>
              </a:lnSpc>
            </a:pPr>
            <a:endParaRPr lang="pl-PL" sz="2100" spc="21" noProof="0" dirty="0">
              <a:solidFill>
                <a:srgbClr val="000000"/>
              </a:solidFill>
              <a:latin typeface="Open Sans"/>
              <a:ea typeface="Open Sans"/>
              <a:cs typeface="Open Sans"/>
              <a:sym typeface="Open Sans"/>
            </a:endParaRPr>
          </a:p>
          <a:p>
            <a:pPr algn="l">
              <a:lnSpc>
                <a:spcPts val="2835"/>
              </a:lnSpc>
            </a:pPr>
            <a:r>
              <a:rPr lang="pl-PL" sz="2100" spc="21" noProof="0" dirty="0">
                <a:solidFill>
                  <a:srgbClr val="000000"/>
                </a:solidFill>
                <a:latin typeface="Open Sans"/>
                <a:ea typeface="Open Sans"/>
                <a:cs typeface="Open Sans"/>
                <a:sym typeface="Open Sans"/>
              </a:rPr>
              <a:t>Nasz zespół składa się z ok. 500 ekspertów, którzy trafnie diagnozują potrzeby, wypracowują dedykowane rozwiązania, wykorzystują sprawdzone metody i narzędzia - dzięki czemu działają sprawnie i efektywnie.</a:t>
            </a:r>
          </a:p>
        </p:txBody>
      </p:sp>
      <p:sp>
        <p:nvSpPr>
          <p:cNvPr id="19" name="TextBox 19"/>
          <p:cNvSpPr txBox="1"/>
          <p:nvPr/>
        </p:nvSpPr>
        <p:spPr>
          <a:xfrm>
            <a:off x="8029681" y="7028570"/>
            <a:ext cx="3582099" cy="346344"/>
          </a:xfrm>
          <a:prstGeom prst="rect">
            <a:avLst/>
          </a:prstGeom>
        </p:spPr>
        <p:txBody>
          <a:bodyPr lIns="0" tIns="0" rIns="0" bIns="0" rtlCol="0" anchor="t">
            <a:spAutoFit/>
          </a:bodyPr>
          <a:lstStyle/>
          <a:p>
            <a:pPr algn="l">
              <a:lnSpc>
                <a:spcPts val="2781"/>
              </a:lnSpc>
            </a:pPr>
            <a:r>
              <a:rPr lang="pl-PL" sz="2318" b="1" noProof="0" dirty="0">
                <a:solidFill>
                  <a:srgbClr val="FFFFFF"/>
                </a:solidFill>
                <a:latin typeface="Open Sans Bold"/>
                <a:ea typeface="Open Sans Bold"/>
                <a:cs typeface="Open Sans Bold"/>
                <a:sym typeface="Open Sans Bold"/>
              </a:rPr>
              <a:t>ponad 500 ekspertów</a:t>
            </a:r>
          </a:p>
        </p:txBody>
      </p:sp>
      <p:grpSp>
        <p:nvGrpSpPr>
          <p:cNvPr id="20" name="Group 20"/>
          <p:cNvGrpSpPr/>
          <p:nvPr/>
        </p:nvGrpSpPr>
        <p:grpSpPr>
          <a:xfrm>
            <a:off x="8011886" y="1028700"/>
            <a:ext cx="5330825" cy="1508342"/>
            <a:chOff x="0" y="0"/>
            <a:chExt cx="7107767" cy="2011122"/>
          </a:xfrm>
        </p:grpSpPr>
        <p:sp>
          <p:nvSpPr>
            <p:cNvPr id="21" name="TextBox 21"/>
            <p:cNvSpPr txBox="1"/>
            <p:nvPr/>
          </p:nvSpPr>
          <p:spPr>
            <a:xfrm>
              <a:off x="0" y="-76200"/>
              <a:ext cx="4950883" cy="894145"/>
            </a:xfrm>
            <a:prstGeom prst="rect">
              <a:avLst/>
            </a:prstGeom>
          </p:spPr>
          <p:txBody>
            <a:bodyPr lIns="0" tIns="0" rIns="0" bIns="0" rtlCol="0" anchor="t">
              <a:spAutoFit/>
            </a:bodyPr>
            <a:lstStyle/>
            <a:p>
              <a:pPr algn="l">
                <a:lnSpc>
                  <a:spcPts val="5751"/>
                </a:lnSpc>
                <a:spcBef>
                  <a:spcPct val="0"/>
                </a:spcBef>
              </a:pPr>
              <a:r>
                <a:rPr lang="pl-PL" sz="4108" b="1" noProof="0" dirty="0">
                  <a:solidFill>
                    <a:srgbClr val="000000"/>
                  </a:solidFill>
                  <a:latin typeface="Open Sans Bold"/>
                  <a:ea typeface="Open Sans Bold"/>
                  <a:cs typeface="Open Sans Bold"/>
                  <a:sym typeface="Open Sans Bold"/>
                </a:rPr>
                <a:t>O NAS</a:t>
              </a:r>
            </a:p>
          </p:txBody>
        </p:sp>
        <p:sp>
          <p:nvSpPr>
            <p:cNvPr id="22" name="TextBox 22"/>
            <p:cNvSpPr txBox="1"/>
            <p:nvPr/>
          </p:nvSpPr>
          <p:spPr>
            <a:xfrm>
              <a:off x="0" y="749209"/>
              <a:ext cx="7107767" cy="1261913"/>
            </a:xfrm>
            <a:prstGeom prst="rect">
              <a:avLst/>
            </a:prstGeom>
          </p:spPr>
          <p:txBody>
            <a:bodyPr lIns="0" tIns="0" rIns="0" bIns="0" rtlCol="0" anchor="t">
              <a:spAutoFit/>
            </a:bodyPr>
            <a:lstStyle/>
            <a:p>
              <a:pPr algn="l">
                <a:lnSpc>
                  <a:spcPts val="8137"/>
                </a:lnSpc>
                <a:spcBef>
                  <a:spcPct val="0"/>
                </a:spcBef>
              </a:pPr>
              <a:r>
                <a:rPr lang="pl-PL" sz="5812" noProof="0" dirty="0">
                  <a:solidFill>
                    <a:srgbClr val="000000"/>
                  </a:solidFill>
                  <a:latin typeface="Open Sans"/>
                  <a:ea typeface="Open Sans"/>
                  <a:cs typeface="Open Sans"/>
                  <a:sym typeface="Open Sans"/>
                </a:rPr>
                <a:t>KIM JESTEŚMY?</a:t>
              </a:r>
            </a:p>
          </p:txBody>
        </p:sp>
      </p:grpSp>
      <p:sp>
        <p:nvSpPr>
          <p:cNvPr id="23" name="TextBox 23"/>
          <p:cNvSpPr txBox="1"/>
          <p:nvPr/>
        </p:nvSpPr>
        <p:spPr>
          <a:xfrm>
            <a:off x="8029681" y="7938678"/>
            <a:ext cx="3817612" cy="346344"/>
          </a:xfrm>
          <a:prstGeom prst="rect">
            <a:avLst/>
          </a:prstGeom>
        </p:spPr>
        <p:txBody>
          <a:bodyPr lIns="0" tIns="0" rIns="0" bIns="0" rtlCol="0" anchor="t">
            <a:spAutoFit/>
          </a:bodyPr>
          <a:lstStyle/>
          <a:p>
            <a:pPr algn="l">
              <a:lnSpc>
                <a:spcPts val="2781"/>
              </a:lnSpc>
            </a:pPr>
            <a:r>
              <a:rPr lang="pl-PL" sz="2318" b="1" noProof="0" dirty="0">
                <a:solidFill>
                  <a:srgbClr val="FFFFFF"/>
                </a:solidFill>
                <a:latin typeface="Open Sans Bold"/>
                <a:ea typeface="Open Sans Bold"/>
                <a:cs typeface="Open Sans Bold"/>
                <a:sym typeface="Open Sans Bold"/>
              </a:rPr>
              <a:t>dedykowane rozwiązania</a:t>
            </a:r>
          </a:p>
        </p:txBody>
      </p:sp>
      <p:sp>
        <p:nvSpPr>
          <p:cNvPr id="24" name="TextBox 24"/>
          <p:cNvSpPr txBox="1"/>
          <p:nvPr/>
        </p:nvSpPr>
        <p:spPr>
          <a:xfrm>
            <a:off x="8029681" y="8900316"/>
            <a:ext cx="3817612" cy="346344"/>
          </a:xfrm>
          <a:prstGeom prst="rect">
            <a:avLst/>
          </a:prstGeom>
        </p:spPr>
        <p:txBody>
          <a:bodyPr lIns="0" tIns="0" rIns="0" bIns="0" rtlCol="0" anchor="t">
            <a:spAutoFit/>
          </a:bodyPr>
          <a:lstStyle/>
          <a:p>
            <a:pPr algn="l">
              <a:lnSpc>
                <a:spcPts val="2781"/>
              </a:lnSpc>
            </a:pPr>
            <a:r>
              <a:rPr lang="pl-PL" sz="2318" b="1" noProof="0" dirty="0">
                <a:solidFill>
                  <a:srgbClr val="FFFFFF"/>
                </a:solidFill>
                <a:latin typeface="Open Sans Bold"/>
                <a:ea typeface="Open Sans Bold"/>
                <a:cs typeface="Open Sans Bold"/>
                <a:sym typeface="Open Sans Bold"/>
              </a:rPr>
              <a:t>sprawdzone metody</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7099297" y="4880888"/>
            <a:ext cx="2700592" cy="1077675"/>
          </a:xfrm>
          <a:custGeom>
            <a:avLst/>
            <a:gdLst/>
            <a:ahLst/>
            <a:cxnLst/>
            <a:rect l="l" t="t" r="r" b="b"/>
            <a:pathLst>
              <a:path w="2700592" h="1077675">
                <a:moveTo>
                  <a:pt x="0" y="0"/>
                </a:moveTo>
                <a:lnTo>
                  <a:pt x="2700592" y="0"/>
                </a:lnTo>
                <a:lnTo>
                  <a:pt x="2700592" y="1077674"/>
                </a:lnTo>
                <a:lnTo>
                  <a:pt x="0" y="1077674"/>
                </a:lnTo>
                <a:lnTo>
                  <a:pt x="0" y="0"/>
                </a:lnTo>
                <a:close/>
              </a:path>
            </a:pathLst>
          </a:custGeom>
          <a:blipFill>
            <a:blip r:embed="rId2">
              <a:extLst>
                <a:ext uri="{96DAC541-7B7A-43D3-8B79-37D633B846F1}">
                  <asvg:svgBlip xmlns:asvg="http://schemas.microsoft.com/office/drawing/2016/SVG/main" r:embed="rId3"/>
                </a:ext>
              </a:extLst>
            </a:blip>
            <a:stretch>
              <a:fillRect r="-33573"/>
            </a:stretch>
          </a:blipFill>
        </p:spPr>
        <p:txBody>
          <a:bodyPr/>
          <a:lstStyle/>
          <a:p>
            <a:endParaRPr lang="pl-PL" noProof="0" dirty="0"/>
          </a:p>
        </p:txBody>
      </p:sp>
      <p:sp>
        <p:nvSpPr>
          <p:cNvPr id="3" name="Freeform 3"/>
          <p:cNvSpPr/>
          <p:nvPr/>
        </p:nvSpPr>
        <p:spPr>
          <a:xfrm>
            <a:off x="-4274641" y="8836087"/>
            <a:ext cx="7256654" cy="5738804"/>
          </a:xfrm>
          <a:custGeom>
            <a:avLst/>
            <a:gdLst/>
            <a:ahLst/>
            <a:cxnLst/>
            <a:rect l="l" t="t" r="r" b="b"/>
            <a:pathLst>
              <a:path w="7256654" h="5738804">
                <a:moveTo>
                  <a:pt x="0" y="0"/>
                </a:moveTo>
                <a:lnTo>
                  <a:pt x="7256654" y="0"/>
                </a:lnTo>
                <a:lnTo>
                  <a:pt x="7256654" y="5738804"/>
                </a:lnTo>
                <a:lnTo>
                  <a:pt x="0" y="5738804"/>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txBody>
          <a:bodyPr/>
          <a:lstStyle/>
          <a:p>
            <a:endParaRPr lang="pl-PL" noProof="0" dirty="0"/>
          </a:p>
        </p:txBody>
      </p:sp>
      <p:sp>
        <p:nvSpPr>
          <p:cNvPr id="4" name="Freeform 4"/>
          <p:cNvSpPr/>
          <p:nvPr/>
        </p:nvSpPr>
        <p:spPr>
          <a:xfrm>
            <a:off x="17824534" y="-2486017"/>
            <a:ext cx="1411048" cy="2914385"/>
          </a:xfrm>
          <a:custGeom>
            <a:avLst/>
            <a:gdLst/>
            <a:ahLst/>
            <a:cxnLst/>
            <a:rect l="l" t="t" r="r" b="b"/>
            <a:pathLst>
              <a:path w="1411048" h="2914385">
                <a:moveTo>
                  <a:pt x="0" y="0"/>
                </a:moveTo>
                <a:lnTo>
                  <a:pt x="1411048" y="0"/>
                </a:lnTo>
                <a:lnTo>
                  <a:pt x="1411048" y="2914385"/>
                </a:lnTo>
                <a:lnTo>
                  <a:pt x="0" y="29143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noProof="0" dirty="0"/>
          </a:p>
        </p:txBody>
      </p:sp>
      <p:grpSp>
        <p:nvGrpSpPr>
          <p:cNvPr id="5" name="Group 5"/>
          <p:cNvGrpSpPr/>
          <p:nvPr/>
        </p:nvGrpSpPr>
        <p:grpSpPr>
          <a:xfrm>
            <a:off x="7903144" y="0"/>
            <a:ext cx="3461619" cy="3146119"/>
            <a:chOff x="0" y="0"/>
            <a:chExt cx="911702" cy="828607"/>
          </a:xfrm>
        </p:grpSpPr>
        <p:sp>
          <p:nvSpPr>
            <p:cNvPr id="6" name="Freeform 6"/>
            <p:cNvSpPr/>
            <p:nvPr/>
          </p:nvSpPr>
          <p:spPr>
            <a:xfrm>
              <a:off x="0" y="0"/>
              <a:ext cx="911702" cy="828607"/>
            </a:xfrm>
            <a:custGeom>
              <a:avLst/>
              <a:gdLst/>
              <a:ahLst/>
              <a:cxnLst/>
              <a:rect l="l" t="t" r="r" b="b"/>
              <a:pathLst>
                <a:path w="911702" h="828607">
                  <a:moveTo>
                    <a:pt x="0" y="0"/>
                  </a:moveTo>
                  <a:lnTo>
                    <a:pt x="911702" y="0"/>
                  </a:lnTo>
                  <a:lnTo>
                    <a:pt x="911702" y="828607"/>
                  </a:lnTo>
                  <a:lnTo>
                    <a:pt x="0" y="828607"/>
                  </a:lnTo>
                  <a:close/>
                </a:path>
              </a:pathLst>
            </a:custGeom>
            <a:solidFill>
              <a:srgbClr val="186296"/>
            </a:solidFill>
          </p:spPr>
          <p:txBody>
            <a:bodyPr/>
            <a:lstStyle/>
            <a:p>
              <a:endParaRPr lang="pl-PL" noProof="0" dirty="0"/>
            </a:p>
          </p:txBody>
        </p:sp>
        <p:sp>
          <p:nvSpPr>
            <p:cNvPr id="7" name="TextBox 7"/>
            <p:cNvSpPr txBox="1"/>
            <p:nvPr/>
          </p:nvSpPr>
          <p:spPr>
            <a:xfrm>
              <a:off x="0" y="-38100"/>
              <a:ext cx="911702" cy="866707"/>
            </a:xfrm>
            <a:prstGeom prst="rect">
              <a:avLst/>
            </a:prstGeom>
          </p:spPr>
          <p:txBody>
            <a:bodyPr lIns="50800" tIns="50800" rIns="50800" bIns="50800" rtlCol="0" anchor="ctr"/>
            <a:lstStyle/>
            <a:p>
              <a:pPr algn="ctr">
                <a:lnSpc>
                  <a:spcPts val="2659"/>
                </a:lnSpc>
                <a:spcBef>
                  <a:spcPct val="0"/>
                </a:spcBef>
              </a:pPr>
              <a:endParaRPr lang="pl-PL" noProof="0" dirty="0"/>
            </a:p>
          </p:txBody>
        </p:sp>
      </p:grpSp>
      <p:grpSp>
        <p:nvGrpSpPr>
          <p:cNvPr id="8" name="Group 8"/>
          <p:cNvGrpSpPr/>
          <p:nvPr/>
        </p:nvGrpSpPr>
        <p:grpSpPr>
          <a:xfrm>
            <a:off x="11364763" y="3146119"/>
            <a:ext cx="3461619" cy="3146119"/>
            <a:chOff x="0" y="0"/>
            <a:chExt cx="911702" cy="828607"/>
          </a:xfrm>
        </p:grpSpPr>
        <p:sp>
          <p:nvSpPr>
            <p:cNvPr id="9" name="Freeform 9"/>
            <p:cNvSpPr/>
            <p:nvPr/>
          </p:nvSpPr>
          <p:spPr>
            <a:xfrm>
              <a:off x="0" y="0"/>
              <a:ext cx="911702" cy="828607"/>
            </a:xfrm>
            <a:custGeom>
              <a:avLst/>
              <a:gdLst/>
              <a:ahLst/>
              <a:cxnLst/>
              <a:rect l="l" t="t" r="r" b="b"/>
              <a:pathLst>
                <a:path w="911702" h="828607">
                  <a:moveTo>
                    <a:pt x="0" y="0"/>
                  </a:moveTo>
                  <a:lnTo>
                    <a:pt x="911702" y="0"/>
                  </a:lnTo>
                  <a:lnTo>
                    <a:pt x="911702" y="828607"/>
                  </a:lnTo>
                  <a:lnTo>
                    <a:pt x="0" y="828607"/>
                  </a:lnTo>
                  <a:close/>
                </a:path>
              </a:pathLst>
            </a:custGeom>
            <a:solidFill>
              <a:srgbClr val="08B0AB"/>
            </a:solidFill>
          </p:spPr>
          <p:txBody>
            <a:bodyPr/>
            <a:lstStyle/>
            <a:p>
              <a:endParaRPr lang="pl-PL" noProof="0" dirty="0"/>
            </a:p>
          </p:txBody>
        </p:sp>
        <p:sp>
          <p:nvSpPr>
            <p:cNvPr id="10" name="TextBox 10"/>
            <p:cNvSpPr txBox="1"/>
            <p:nvPr/>
          </p:nvSpPr>
          <p:spPr>
            <a:xfrm>
              <a:off x="0" y="-38100"/>
              <a:ext cx="911702" cy="866707"/>
            </a:xfrm>
            <a:prstGeom prst="rect">
              <a:avLst/>
            </a:prstGeom>
          </p:spPr>
          <p:txBody>
            <a:bodyPr lIns="50800" tIns="50800" rIns="50800" bIns="50800" rtlCol="0" anchor="ctr"/>
            <a:lstStyle/>
            <a:p>
              <a:pPr algn="ctr">
                <a:lnSpc>
                  <a:spcPts val="2659"/>
                </a:lnSpc>
                <a:spcBef>
                  <a:spcPct val="0"/>
                </a:spcBef>
              </a:pPr>
              <a:endParaRPr lang="pl-PL" noProof="0" dirty="0"/>
            </a:p>
          </p:txBody>
        </p:sp>
      </p:grpSp>
      <p:grpSp>
        <p:nvGrpSpPr>
          <p:cNvPr id="11" name="Group 11"/>
          <p:cNvGrpSpPr/>
          <p:nvPr/>
        </p:nvGrpSpPr>
        <p:grpSpPr>
          <a:xfrm>
            <a:off x="14826381" y="0"/>
            <a:ext cx="3461619" cy="3146119"/>
            <a:chOff x="0" y="0"/>
            <a:chExt cx="911702" cy="828607"/>
          </a:xfrm>
        </p:grpSpPr>
        <p:sp>
          <p:nvSpPr>
            <p:cNvPr id="12" name="Freeform 12"/>
            <p:cNvSpPr/>
            <p:nvPr/>
          </p:nvSpPr>
          <p:spPr>
            <a:xfrm>
              <a:off x="0" y="0"/>
              <a:ext cx="911702" cy="828607"/>
            </a:xfrm>
            <a:custGeom>
              <a:avLst/>
              <a:gdLst/>
              <a:ahLst/>
              <a:cxnLst/>
              <a:rect l="l" t="t" r="r" b="b"/>
              <a:pathLst>
                <a:path w="911702" h="828607">
                  <a:moveTo>
                    <a:pt x="0" y="0"/>
                  </a:moveTo>
                  <a:lnTo>
                    <a:pt x="911702" y="0"/>
                  </a:lnTo>
                  <a:lnTo>
                    <a:pt x="911702" y="828607"/>
                  </a:lnTo>
                  <a:lnTo>
                    <a:pt x="0" y="828607"/>
                  </a:lnTo>
                  <a:close/>
                </a:path>
              </a:pathLst>
            </a:custGeom>
            <a:solidFill>
              <a:srgbClr val="08B0AB"/>
            </a:solidFill>
          </p:spPr>
          <p:txBody>
            <a:bodyPr/>
            <a:lstStyle/>
            <a:p>
              <a:endParaRPr lang="pl-PL" noProof="0" dirty="0"/>
            </a:p>
          </p:txBody>
        </p:sp>
        <p:sp>
          <p:nvSpPr>
            <p:cNvPr id="13" name="TextBox 13"/>
            <p:cNvSpPr txBox="1"/>
            <p:nvPr/>
          </p:nvSpPr>
          <p:spPr>
            <a:xfrm>
              <a:off x="0" y="-38100"/>
              <a:ext cx="911702" cy="866707"/>
            </a:xfrm>
            <a:prstGeom prst="rect">
              <a:avLst/>
            </a:prstGeom>
          </p:spPr>
          <p:txBody>
            <a:bodyPr lIns="50800" tIns="50800" rIns="50800" bIns="50800" rtlCol="0" anchor="ctr"/>
            <a:lstStyle/>
            <a:p>
              <a:pPr algn="ctr">
                <a:lnSpc>
                  <a:spcPts val="2659"/>
                </a:lnSpc>
                <a:spcBef>
                  <a:spcPct val="0"/>
                </a:spcBef>
              </a:pPr>
              <a:endParaRPr lang="pl-PL" noProof="0" dirty="0"/>
            </a:p>
          </p:txBody>
        </p:sp>
      </p:grpSp>
      <p:grpSp>
        <p:nvGrpSpPr>
          <p:cNvPr id="14" name="Group 14"/>
          <p:cNvGrpSpPr/>
          <p:nvPr/>
        </p:nvGrpSpPr>
        <p:grpSpPr>
          <a:xfrm>
            <a:off x="14826381" y="6292238"/>
            <a:ext cx="3461619" cy="3146119"/>
            <a:chOff x="0" y="0"/>
            <a:chExt cx="911702" cy="828607"/>
          </a:xfrm>
        </p:grpSpPr>
        <p:sp>
          <p:nvSpPr>
            <p:cNvPr id="15" name="Freeform 15"/>
            <p:cNvSpPr/>
            <p:nvPr/>
          </p:nvSpPr>
          <p:spPr>
            <a:xfrm>
              <a:off x="0" y="0"/>
              <a:ext cx="911702" cy="828607"/>
            </a:xfrm>
            <a:custGeom>
              <a:avLst/>
              <a:gdLst/>
              <a:ahLst/>
              <a:cxnLst/>
              <a:rect l="l" t="t" r="r" b="b"/>
              <a:pathLst>
                <a:path w="911702" h="828607">
                  <a:moveTo>
                    <a:pt x="0" y="0"/>
                  </a:moveTo>
                  <a:lnTo>
                    <a:pt x="911702" y="0"/>
                  </a:lnTo>
                  <a:lnTo>
                    <a:pt x="911702" y="828607"/>
                  </a:lnTo>
                  <a:lnTo>
                    <a:pt x="0" y="828607"/>
                  </a:lnTo>
                  <a:close/>
                </a:path>
              </a:pathLst>
            </a:custGeom>
            <a:solidFill>
              <a:srgbClr val="186296"/>
            </a:solidFill>
          </p:spPr>
          <p:txBody>
            <a:bodyPr/>
            <a:lstStyle/>
            <a:p>
              <a:endParaRPr lang="pl-PL" noProof="0" dirty="0"/>
            </a:p>
          </p:txBody>
        </p:sp>
        <p:sp>
          <p:nvSpPr>
            <p:cNvPr id="16" name="TextBox 16"/>
            <p:cNvSpPr txBox="1"/>
            <p:nvPr/>
          </p:nvSpPr>
          <p:spPr>
            <a:xfrm>
              <a:off x="0" y="-38100"/>
              <a:ext cx="911702" cy="866707"/>
            </a:xfrm>
            <a:prstGeom prst="rect">
              <a:avLst/>
            </a:prstGeom>
          </p:spPr>
          <p:txBody>
            <a:bodyPr lIns="50800" tIns="50800" rIns="50800" bIns="50800" rtlCol="0" anchor="ctr"/>
            <a:lstStyle/>
            <a:p>
              <a:pPr algn="ctr">
                <a:lnSpc>
                  <a:spcPts val="2659"/>
                </a:lnSpc>
                <a:spcBef>
                  <a:spcPct val="0"/>
                </a:spcBef>
              </a:pPr>
              <a:endParaRPr lang="pl-PL" noProof="0" dirty="0"/>
            </a:p>
          </p:txBody>
        </p:sp>
      </p:grpSp>
      <p:sp>
        <p:nvSpPr>
          <p:cNvPr id="17" name="Freeform 17">
            <a:hlinkClick r:id="rId8" tooltip="https://eitt.pl"/>
          </p:cNvPr>
          <p:cNvSpPr/>
          <p:nvPr/>
        </p:nvSpPr>
        <p:spPr>
          <a:xfrm>
            <a:off x="1028700" y="8884770"/>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9"/>
            <a:stretch>
              <a:fillRect/>
            </a:stretch>
          </a:blipFill>
        </p:spPr>
        <p:txBody>
          <a:bodyPr/>
          <a:lstStyle/>
          <a:p>
            <a:endParaRPr lang="pl-PL" noProof="0" dirty="0"/>
          </a:p>
        </p:txBody>
      </p:sp>
      <p:sp>
        <p:nvSpPr>
          <p:cNvPr id="18" name="TextBox 18"/>
          <p:cNvSpPr txBox="1"/>
          <p:nvPr/>
        </p:nvSpPr>
        <p:spPr>
          <a:xfrm>
            <a:off x="1028700" y="3690994"/>
            <a:ext cx="6042790" cy="3462393"/>
          </a:xfrm>
          <a:prstGeom prst="rect">
            <a:avLst/>
          </a:prstGeom>
        </p:spPr>
        <p:txBody>
          <a:bodyPr lIns="0" tIns="0" rIns="0" bIns="0" rtlCol="0" anchor="t">
            <a:spAutoFit/>
          </a:bodyPr>
          <a:lstStyle/>
          <a:p>
            <a:pPr algn="l">
              <a:lnSpc>
                <a:spcPts val="2835"/>
              </a:lnSpc>
            </a:pPr>
            <a:r>
              <a:rPr lang="pl-PL" sz="2100" spc="21" noProof="0" dirty="0">
                <a:solidFill>
                  <a:srgbClr val="000000"/>
                </a:solidFill>
                <a:latin typeface="Open Sans"/>
                <a:ea typeface="Open Sans"/>
                <a:cs typeface="Open Sans"/>
                <a:sym typeface="Open Sans"/>
              </a:rPr>
              <a:t>EITT to wiodący dostawca szkoleń i wsparcia edukacyjnego, oferujący bogatą ofertę programów szkoleniowych, które cieszą się wysokim uznaniem uczestników. </a:t>
            </a:r>
          </a:p>
          <a:p>
            <a:pPr algn="l">
              <a:lnSpc>
                <a:spcPts val="2835"/>
              </a:lnSpc>
            </a:pPr>
            <a:endParaRPr lang="pl-PL" sz="2100" spc="21" noProof="0" dirty="0">
              <a:solidFill>
                <a:srgbClr val="000000"/>
              </a:solidFill>
              <a:latin typeface="Open Sans"/>
              <a:ea typeface="Open Sans"/>
              <a:cs typeface="Open Sans"/>
              <a:sym typeface="Open Sans"/>
            </a:endParaRPr>
          </a:p>
          <a:p>
            <a:pPr algn="l">
              <a:lnSpc>
                <a:spcPts val="2835"/>
              </a:lnSpc>
            </a:pPr>
            <a:endParaRPr lang="pl-PL" sz="2100" spc="21" noProof="0" dirty="0">
              <a:solidFill>
                <a:srgbClr val="000000"/>
              </a:solidFill>
              <a:latin typeface="Open Sans"/>
              <a:ea typeface="Open Sans"/>
              <a:cs typeface="Open Sans"/>
              <a:sym typeface="Open Sans"/>
            </a:endParaRPr>
          </a:p>
          <a:p>
            <a:pPr algn="l">
              <a:lnSpc>
                <a:spcPts val="2835"/>
              </a:lnSpc>
            </a:pPr>
            <a:r>
              <a:rPr lang="pl-PL" sz="2100" spc="21" noProof="0" dirty="0">
                <a:solidFill>
                  <a:srgbClr val="000000"/>
                </a:solidFill>
                <a:latin typeface="Open Sans"/>
                <a:ea typeface="Open Sans"/>
                <a:cs typeface="Open Sans"/>
                <a:sym typeface="Open Sans"/>
              </a:rPr>
              <a:t>Dzięki zespołowi doświadczonych ekspertów i autoryzacjom uzyskanym od renomowanych instytucji, firma nieustannie podnosi standardy edukacji i rozwoju zawodowego.</a:t>
            </a:r>
          </a:p>
        </p:txBody>
      </p:sp>
      <p:sp>
        <p:nvSpPr>
          <p:cNvPr id="19" name="TextBox 19"/>
          <p:cNvSpPr txBox="1"/>
          <p:nvPr/>
        </p:nvSpPr>
        <p:spPr>
          <a:xfrm>
            <a:off x="7903144" y="242974"/>
            <a:ext cx="3461619" cy="1370666"/>
          </a:xfrm>
          <a:prstGeom prst="rect">
            <a:avLst/>
          </a:prstGeom>
        </p:spPr>
        <p:txBody>
          <a:bodyPr lIns="0" tIns="0" rIns="0" bIns="0" rtlCol="0" anchor="t">
            <a:spAutoFit/>
          </a:bodyPr>
          <a:lstStyle/>
          <a:p>
            <a:pPr algn="ctr">
              <a:lnSpc>
                <a:spcPts val="11200"/>
              </a:lnSpc>
            </a:pPr>
            <a:r>
              <a:rPr lang="pl-PL" sz="8000" b="1" noProof="0" dirty="0">
                <a:solidFill>
                  <a:srgbClr val="FFFFFF"/>
                </a:solidFill>
                <a:latin typeface="Antonio Ultra-Bold"/>
                <a:ea typeface="Antonio Ultra-Bold"/>
                <a:cs typeface="Antonio Ultra-Bold"/>
                <a:sym typeface="Antonio Ultra-Bold"/>
              </a:rPr>
              <a:t>1250+</a:t>
            </a:r>
          </a:p>
        </p:txBody>
      </p:sp>
      <p:sp>
        <p:nvSpPr>
          <p:cNvPr id="20" name="TextBox 20"/>
          <p:cNvSpPr txBox="1"/>
          <p:nvPr/>
        </p:nvSpPr>
        <p:spPr>
          <a:xfrm>
            <a:off x="8283768" y="1860728"/>
            <a:ext cx="2700371" cy="414327"/>
          </a:xfrm>
          <a:prstGeom prst="rect">
            <a:avLst/>
          </a:prstGeom>
        </p:spPr>
        <p:txBody>
          <a:bodyPr lIns="0" tIns="0" rIns="0" bIns="0" rtlCol="0" anchor="t">
            <a:spAutoFit/>
          </a:bodyPr>
          <a:lstStyle/>
          <a:p>
            <a:pPr algn="ctr">
              <a:lnSpc>
                <a:spcPts val="3671"/>
              </a:lnSpc>
            </a:pPr>
            <a:r>
              <a:rPr lang="pl-PL" sz="2399" noProof="0" dirty="0">
                <a:solidFill>
                  <a:srgbClr val="FFFFFF"/>
                </a:solidFill>
                <a:latin typeface="Open Sans"/>
                <a:ea typeface="Open Sans"/>
                <a:cs typeface="Open Sans"/>
                <a:sym typeface="Open Sans"/>
              </a:rPr>
              <a:t>Szkoleń</a:t>
            </a:r>
          </a:p>
        </p:txBody>
      </p:sp>
      <p:sp>
        <p:nvSpPr>
          <p:cNvPr id="21" name="TextBox 21"/>
          <p:cNvSpPr txBox="1"/>
          <p:nvPr/>
        </p:nvSpPr>
        <p:spPr>
          <a:xfrm>
            <a:off x="12059932" y="3389093"/>
            <a:ext cx="2093055" cy="1370666"/>
          </a:xfrm>
          <a:prstGeom prst="rect">
            <a:avLst/>
          </a:prstGeom>
        </p:spPr>
        <p:txBody>
          <a:bodyPr lIns="0" tIns="0" rIns="0" bIns="0" rtlCol="0" anchor="t">
            <a:spAutoFit/>
          </a:bodyPr>
          <a:lstStyle/>
          <a:p>
            <a:pPr algn="ctr">
              <a:lnSpc>
                <a:spcPts val="11200"/>
              </a:lnSpc>
            </a:pPr>
            <a:r>
              <a:rPr lang="pl-PL" sz="8000" b="1" noProof="0" dirty="0">
                <a:solidFill>
                  <a:srgbClr val="FFFFFF"/>
                </a:solidFill>
                <a:latin typeface="Antonio Ultra-Bold"/>
                <a:ea typeface="Antonio Ultra-Bold"/>
                <a:cs typeface="Antonio Ultra-Bold"/>
                <a:sym typeface="Antonio Ultra-Bold"/>
              </a:rPr>
              <a:t>500+</a:t>
            </a:r>
          </a:p>
        </p:txBody>
      </p:sp>
      <p:sp>
        <p:nvSpPr>
          <p:cNvPr id="22" name="TextBox 22"/>
          <p:cNvSpPr txBox="1"/>
          <p:nvPr/>
        </p:nvSpPr>
        <p:spPr>
          <a:xfrm>
            <a:off x="12038158" y="5006847"/>
            <a:ext cx="2114829" cy="414327"/>
          </a:xfrm>
          <a:prstGeom prst="rect">
            <a:avLst/>
          </a:prstGeom>
        </p:spPr>
        <p:txBody>
          <a:bodyPr lIns="0" tIns="0" rIns="0" bIns="0" rtlCol="0" anchor="t">
            <a:spAutoFit/>
          </a:bodyPr>
          <a:lstStyle/>
          <a:p>
            <a:pPr algn="ctr">
              <a:lnSpc>
                <a:spcPts val="3671"/>
              </a:lnSpc>
            </a:pPr>
            <a:r>
              <a:rPr lang="pl-PL" sz="2399" noProof="0" dirty="0">
                <a:solidFill>
                  <a:srgbClr val="FFFFFF"/>
                </a:solidFill>
                <a:latin typeface="Open Sans"/>
                <a:ea typeface="Open Sans"/>
                <a:cs typeface="Open Sans"/>
                <a:sym typeface="Open Sans"/>
              </a:rPr>
              <a:t>Ekspertów</a:t>
            </a:r>
          </a:p>
        </p:txBody>
      </p:sp>
      <p:sp>
        <p:nvSpPr>
          <p:cNvPr id="23" name="TextBox 23"/>
          <p:cNvSpPr txBox="1"/>
          <p:nvPr/>
        </p:nvSpPr>
        <p:spPr>
          <a:xfrm>
            <a:off x="14826381" y="242974"/>
            <a:ext cx="3461619" cy="1370666"/>
          </a:xfrm>
          <a:prstGeom prst="rect">
            <a:avLst/>
          </a:prstGeom>
        </p:spPr>
        <p:txBody>
          <a:bodyPr lIns="0" tIns="0" rIns="0" bIns="0" rtlCol="0" anchor="t">
            <a:spAutoFit/>
          </a:bodyPr>
          <a:lstStyle/>
          <a:p>
            <a:pPr algn="ctr">
              <a:lnSpc>
                <a:spcPts val="11200"/>
              </a:lnSpc>
            </a:pPr>
            <a:r>
              <a:rPr lang="pl-PL" sz="8000" b="1" noProof="0" dirty="0">
                <a:solidFill>
                  <a:srgbClr val="FFFFFF"/>
                </a:solidFill>
                <a:latin typeface="Antonio Ultra-Bold"/>
                <a:ea typeface="Antonio Ultra-Bold"/>
                <a:cs typeface="Antonio Ultra-Bold"/>
                <a:sym typeface="Antonio Ultra-Bold"/>
              </a:rPr>
              <a:t>4.80</a:t>
            </a:r>
          </a:p>
        </p:txBody>
      </p:sp>
      <p:sp>
        <p:nvSpPr>
          <p:cNvPr id="24" name="TextBox 24"/>
          <p:cNvSpPr txBox="1"/>
          <p:nvPr/>
        </p:nvSpPr>
        <p:spPr>
          <a:xfrm>
            <a:off x="14826381" y="1860728"/>
            <a:ext cx="3461619" cy="1036208"/>
          </a:xfrm>
          <a:prstGeom prst="rect">
            <a:avLst/>
          </a:prstGeom>
        </p:spPr>
        <p:txBody>
          <a:bodyPr lIns="0" tIns="0" rIns="0" bIns="0" rtlCol="0" anchor="t">
            <a:spAutoFit/>
          </a:bodyPr>
          <a:lstStyle/>
          <a:p>
            <a:pPr algn="ctr">
              <a:lnSpc>
                <a:spcPts val="3671"/>
              </a:lnSpc>
            </a:pPr>
            <a:r>
              <a:rPr lang="pl-PL" sz="2399" noProof="0" dirty="0">
                <a:solidFill>
                  <a:srgbClr val="FFFFFF"/>
                </a:solidFill>
                <a:latin typeface="Open Sans"/>
                <a:ea typeface="Open Sans"/>
                <a:cs typeface="Open Sans"/>
                <a:sym typeface="Open Sans"/>
              </a:rPr>
              <a:t>Średnia ocena</a:t>
            </a:r>
          </a:p>
          <a:p>
            <a:pPr algn="ctr">
              <a:lnSpc>
                <a:spcPts val="2448"/>
              </a:lnSpc>
            </a:pPr>
            <a:r>
              <a:rPr lang="pl-PL" sz="1600" noProof="0" dirty="0">
                <a:solidFill>
                  <a:srgbClr val="FFFFFF"/>
                </a:solidFill>
                <a:latin typeface="Open Sans"/>
                <a:ea typeface="Open Sans"/>
                <a:cs typeface="Open Sans"/>
                <a:sym typeface="Open Sans"/>
              </a:rPr>
              <a:t>ankiet uczestników wszystkich szkoleń</a:t>
            </a:r>
          </a:p>
        </p:txBody>
      </p:sp>
      <p:sp>
        <p:nvSpPr>
          <p:cNvPr id="25" name="TextBox 25"/>
          <p:cNvSpPr txBox="1"/>
          <p:nvPr/>
        </p:nvSpPr>
        <p:spPr>
          <a:xfrm>
            <a:off x="15789427" y="6535212"/>
            <a:ext cx="1557300" cy="1370666"/>
          </a:xfrm>
          <a:prstGeom prst="rect">
            <a:avLst/>
          </a:prstGeom>
        </p:spPr>
        <p:txBody>
          <a:bodyPr lIns="0" tIns="0" rIns="0" bIns="0" rtlCol="0" anchor="t">
            <a:spAutoFit/>
          </a:bodyPr>
          <a:lstStyle/>
          <a:p>
            <a:pPr algn="ctr">
              <a:lnSpc>
                <a:spcPts val="11200"/>
              </a:lnSpc>
            </a:pPr>
            <a:r>
              <a:rPr lang="pl-PL" sz="8000" b="1" noProof="0" dirty="0">
                <a:solidFill>
                  <a:srgbClr val="FFFFFF"/>
                </a:solidFill>
                <a:latin typeface="Antonio Ultra-Bold"/>
                <a:ea typeface="Antonio Ultra-Bold"/>
                <a:cs typeface="Antonio Ultra-Bold"/>
                <a:sym typeface="Antonio Ultra-Bold"/>
              </a:rPr>
              <a:t>5</a:t>
            </a:r>
          </a:p>
        </p:txBody>
      </p:sp>
      <p:sp>
        <p:nvSpPr>
          <p:cNvPr id="26" name="TextBox 26"/>
          <p:cNvSpPr txBox="1"/>
          <p:nvPr/>
        </p:nvSpPr>
        <p:spPr>
          <a:xfrm>
            <a:off x="15499776" y="8152966"/>
            <a:ext cx="2114829" cy="414327"/>
          </a:xfrm>
          <a:prstGeom prst="rect">
            <a:avLst/>
          </a:prstGeom>
        </p:spPr>
        <p:txBody>
          <a:bodyPr lIns="0" tIns="0" rIns="0" bIns="0" rtlCol="0" anchor="t">
            <a:spAutoFit/>
          </a:bodyPr>
          <a:lstStyle/>
          <a:p>
            <a:pPr algn="ctr">
              <a:lnSpc>
                <a:spcPts val="3671"/>
              </a:lnSpc>
            </a:pPr>
            <a:r>
              <a:rPr lang="pl-PL" sz="2399" noProof="0" dirty="0">
                <a:solidFill>
                  <a:srgbClr val="FFFFFF"/>
                </a:solidFill>
                <a:latin typeface="Open Sans"/>
                <a:ea typeface="Open Sans"/>
                <a:cs typeface="Open Sans"/>
                <a:sym typeface="Open Sans"/>
              </a:rPr>
              <a:t>Autoryzacji</a:t>
            </a:r>
          </a:p>
        </p:txBody>
      </p:sp>
      <p:sp>
        <p:nvSpPr>
          <p:cNvPr id="27" name="TextBox 27"/>
          <p:cNvSpPr txBox="1"/>
          <p:nvPr/>
        </p:nvSpPr>
        <p:spPr>
          <a:xfrm>
            <a:off x="15499776" y="1534959"/>
            <a:ext cx="2114829" cy="255381"/>
          </a:xfrm>
          <a:prstGeom prst="rect">
            <a:avLst/>
          </a:prstGeom>
        </p:spPr>
        <p:txBody>
          <a:bodyPr lIns="0" tIns="0" rIns="0" bIns="0" rtlCol="0" anchor="t">
            <a:spAutoFit/>
          </a:bodyPr>
          <a:lstStyle/>
          <a:p>
            <a:pPr algn="ctr">
              <a:lnSpc>
                <a:spcPts val="2295"/>
              </a:lnSpc>
            </a:pPr>
            <a:r>
              <a:rPr lang="pl-PL" sz="1500" noProof="0" dirty="0">
                <a:solidFill>
                  <a:srgbClr val="FFFFFF"/>
                </a:solidFill>
                <a:latin typeface="Open Sans"/>
                <a:ea typeface="Open Sans"/>
                <a:cs typeface="Open Sans"/>
                <a:sym typeface="Open Sans"/>
              </a:rPr>
              <a:t>(skala 1-5)</a:t>
            </a:r>
          </a:p>
        </p:txBody>
      </p:sp>
      <p:grpSp>
        <p:nvGrpSpPr>
          <p:cNvPr id="28" name="Group 28"/>
          <p:cNvGrpSpPr/>
          <p:nvPr/>
        </p:nvGrpSpPr>
        <p:grpSpPr>
          <a:xfrm>
            <a:off x="1091746" y="1028700"/>
            <a:ext cx="5330825" cy="1507702"/>
            <a:chOff x="0" y="0"/>
            <a:chExt cx="7107767" cy="2010269"/>
          </a:xfrm>
        </p:grpSpPr>
        <p:sp>
          <p:nvSpPr>
            <p:cNvPr id="29" name="TextBox 29"/>
            <p:cNvSpPr txBox="1"/>
            <p:nvPr/>
          </p:nvSpPr>
          <p:spPr>
            <a:xfrm>
              <a:off x="0" y="-76200"/>
              <a:ext cx="4950883" cy="893292"/>
            </a:xfrm>
            <a:prstGeom prst="rect">
              <a:avLst/>
            </a:prstGeom>
          </p:spPr>
          <p:txBody>
            <a:bodyPr lIns="0" tIns="0" rIns="0" bIns="0" rtlCol="0" anchor="t">
              <a:spAutoFit/>
            </a:bodyPr>
            <a:lstStyle/>
            <a:p>
              <a:pPr algn="l">
                <a:lnSpc>
                  <a:spcPts val="5751"/>
                </a:lnSpc>
                <a:spcBef>
                  <a:spcPct val="0"/>
                </a:spcBef>
              </a:pPr>
              <a:r>
                <a:rPr lang="pl-PL" sz="4108" b="1" noProof="0" dirty="0">
                  <a:solidFill>
                    <a:srgbClr val="000000"/>
                  </a:solidFill>
                  <a:latin typeface="Open Sans Bold"/>
                  <a:ea typeface="Open Sans Bold"/>
                  <a:cs typeface="Open Sans Bold"/>
                  <a:sym typeface="Open Sans Bold"/>
                </a:rPr>
                <a:t>O NAS</a:t>
              </a:r>
            </a:p>
          </p:txBody>
        </p:sp>
        <p:sp>
          <p:nvSpPr>
            <p:cNvPr id="30" name="TextBox 30"/>
            <p:cNvSpPr txBox="1"/>
            <p:nvPr/>
          </p:nvSpPr>
          <p:spPr>
            <a:xfrm>
              <a:off x="0" y="748356"/>
              <a:ext cx="7107767" cy="1261913"/>
            </a:xfrm>
            <a:prstGeom prst="rect">
              <a:avLst/>
            </a:prstGeom>
          </p:spPr>
          <p:txBody>
            <a:bodyPr lIns="0" tIns="0" rIns="0" bIns="0" rtlCol="0" anchor="t">
              <a:spAutoFit/>
            </a:bodyPr>
            <a:lstStyle/>
            <a:p>
              <a:pPr algn="l">
                <a:lnSpc>
                  <a:spcPts val="8137"/>
                </a:lnSpc>
                <a:spcBef>
                  <a:spcPct val="0"/>
                </a:spcBef>
              </a:pPr>
              <a:r>
                <a:rPr lang="pl-PL" sz="5812" noProof="0" dirty="0">
                  <a:solidFill>
                    <a:srgbClr val="000000"/>
                  </a:solidFill>
                  <a:latin typeface="Open Sans"/>
                  <a:ea typeface="Open Sans"/>
                  <a:cs typeface="Open Sans"/>
                  <a:sym typeface="Open Sans"/>
                </a:rPr>
                <a:t>JAK DZIAŁAMY?</a:t>
              </a:r>
            </a:p>
          </p:txBody>
        </p:sp>
      </p:grpSp>
      <p:grpSp>
        <p:nvGrpSpPr>
          <p:cNvPr id="31" name="Group 31"/>
          <p:cNvGrpSpPr/>
          <p:nvPr/>
        </p:nvGrpSpPr>
        <p:grpSpPr>
          <a:xfrm>
            <a:off x="4202002" y="9740143"/>
            <a:ext cx="7162761" cy="3146119"/>
            <a:chOff x="0" y="0"/>
            <a:chExt cx="1886489" cy="828607"/>
          </a:xfrm>
        </p:grpSpPr>
        <p:sp>
          <p:nvSpPr>
            <p:cNvPr id="32" name="Freeform 32"/>
            <p:cNvSpPr/>
            <p:nvPr/>
          </p:nvSpPr>
          <p:spPr>
            <a:xfrm>
              <a:off x="0" y="0"/>
              <a:ext cx="1886489" cy="828607"/>
            </a:xfrm>
            <a:custGeom>
              <a:avLst/>
              <a:gdLst/>
              <a:ahLst/>
              <a:cxnLst/>
              <a:rect l="l" t="t" r="r" b="b"/>
              <a:pathLst>
                <a:path w="1886489" h="828607">
                  <a:moveTo>
                    <a:pt x="10809" y="0"/>
                  </a:moveTo>
                  <a:lnTo>
                    <a:pt x="1875680" y="0"/>
                  </a:lnTo>
                  <a:cubicBezTo>
                    <a:pt x="1881649" y="0"/>
                    <a:pt x="1886489" y="4839"/>
                    <a:pt x="1886489" y="10809"/>
                  </a:cubicBezTo>
                  <a:lnTo>
                    <a:pt x="1886489" y="817799"/>
                  </a:lnTo>
                  <a:cubicBezTo>
                    <a:pt x="1886489" y="823768"/>
                    <a:pt x="1881649" y="828607"/>
                    <a:pt x="1875680" y="828607"/>
                  </a:cubicBezTo>
                  <a:lnTo>
                    <a:pt x="10809" y="828607"/>
                  </a:lnTo>
                  <a:cubicBezTo>
                    <a:pt x="7942" y="828607"/>
                    <a:pt x="5193" y="827469"/>
                    <a:pt x="3166" y="825442"/>
                  </a:cubicBezTo>
                  <a:cubicBezTo>
                    <a:pt x="1139" y="823415"/>
                    <a:pt x="0" y="820666"/>
                    <a:pt x="0" y="817799"/>
                  </a:cubicBezTo>
                  <a:lnTo>
                    <a:pt x="0" y="10809"/>
                  </a:lnTo>
                  <a:cubicBezTo>
                    <a:pt x="0" y="4839"/>
                    <a:pt x="4839" y="0"/>
                    <a:pt x="10809" y="0"/>
                  </a:cubicBezTo>
                  <a:close/>
                </a:path>
              </a:pathLst>
            </a:custGeom>
            <a:solidFill>
              <a:srgbClr val="08B0AB"/>
            </a:solidFill>
          </p:spPr>
          <p:txBody>
            <a:bodyPr/>
            <a:lstStyle/>
            <a:p>
              <a:endParaRPr lang="pl-PL" noProof="0" dirty="0"/>
            </a:p>
          </p:txBody>
        </p:sp>
        <p:sp>
          <p:nvSpPr>
            <p:cNvPr id="33" name="TextBox 33"/>
            <p:cNvSpPr txBox="1"/>
            <p:nvPr/>
          </p:nvSpPr>
          <p:spPr>
            <a:xfrm>
              <a:off x="0" y="-38100"/>
              <a:ext cx="1886489" cy="866707"/>
            </a:xfrm>
            <a:prstGeom prst="rect">
              <a:avLst/>
            </a:prstGeom>
          </p:spPr>
          <p:txBody>
            <a:bodyPr lIns="50800" tIns="50800" rIns="50800" bIns="50800" rtlCol="0" anchor="ctr"/>
            <a:lstStyle/>
            <a:p>
              <a:pPr algn="ctr">
                <a:lnSpc>
                  <a:spcPts val="2659"/>
                </a:lnSpc>
                <a:spcBef>
                  <a:spcPct val="0"/>
                </a:spcBef>
              </a:pPr>
              <a:endParaRPr lang="pl-PL" noProof="0" dirty="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463538" y="2"/>
            <a:ext cx="5474867" cy="1988345"/>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4473464" y="2842793"/>
            <a:ext cx="11486069" cy="67864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7160" tIns="68580" rIns="137160" bIns="68580" numCol="1" anchor="ctr" anchorCtr="0" compatLnSpc="1">
            <a:prstTxWarp prst="textNoShape">
              <a:avLst/>
            </a:prstTxWarp>
            <a:spAutoFit/>
          </a:bodyPr>
          <a:lstStyle/>
          <a:p>
            <a:pPr defTabSz="1371566" eaLnBrk="0" fontAlgn="base" hangingPunct="0">
              <a:spcBef>
                <a:spcPct val="0"/>
              </a:spcBef>
              <a:spcAft>
                <a:spcPct val="0"/>
              </a:spcAft>
            </a:pPr>
            <a:r>
              <a:rPr lang="pl-PL" altLang="pl-PL" sz="2400" dirty="0">
                <a:solidFill>
                  <a:srgbClr val="0033B3"/>
                </a:solidFill>
                <a:latin typeface="JetBrains Mono"/>
              </a:rPr>
              <a:t>class </a:t>
            </a:r>
            <a:r>
              <a:rPr lang="pl-PL" altLang="pl-PL" sz="2400" dirty="0">
                <a:solidFill>
                  <a:srgbClr val="000000"/>
                </a:solidFill>
                <a:latin typeface="JetBrains Mono"/>
              </a:rPr>
              <a:t>Student</a:t>
            </a:r>
            <a:r>
              <a:rPr lang="pl-PL" altLang="pl-PL" sz="2400" dirty="0">
                <a:solidFill>
                  <a:srgbClr val="080808"/>
                </a:solidFill>
                <a:latin typeface="JetBrains Mono"/>
              </a:rPr>
              <a:t>(Employee, Sport, ExtraData):</a:t>
            </a:r>
            <a:br>
              <a:rPr lang="pl-PL" altLang="pl-PL" sz="2400" dirty="0">
                <a:solidFill>
                  <a:srgbClr val="080808"/>
                </a:solidFill>
                <a:latin typeface="JetBrains Mono"/>
              </a:rPr>
            </a:br>
            <a:br>
              <a:rPr lang="pl-PL" altLang="pl-PL" sz="2400" dirty="0">
                <a:solidFill>
                  <a:srgbClr val="080808"/>
                </a:solidFill>
                <a:latin typeface="JetBrains Mono"/>
              </a:rPr>
            </a:br>
            <a:r>
              <a:rPr lang="pl-PL" altLang="pl-PL" sz="2400" dirty="0">
                <a:solidFill>
                  <a:srgbClr val="080808"/>
                </a:solidFill>
                <a:latin typeface="JetBrains Mono"/>
              </a:rPr>
              <a:t>    </a:t>
            </a:r>
            <a:r>
              <a:rPr lang="pl-PL" altLang="pl-PL" sz="2400" dirty="0">
                <a:solidFill>
                  <a:srgbClr val="0033B3"/>
                </a:solidFill>
                <a:latin typeface="JetBrains Mono"/>
              </a:rPr>
              <a:t>def </a:t>
            </a:r>
            <a:r>
              <a:rPr lang="pl-PL" altLang="pl-PL" sz="2400" dirty="0">
                <a:solidFill>
                  <a:srgbClr val="B200B2"/>
                </a:solidFill>
                <a:latin typeface="JetBrains Mono"/>
              </a:rPr>
              <a:t>__init__</a:t>
            </a:r>
            <a:r>
              <a:rPr lang="pl-PL" altLang="pl-PL" sz="2400" dirty="0">
                <a:solidFill>
                  <a:srgbClr val="080808"/>
                </a:solidFill>
                <a:latin typeface="JetBrains Mono"/>
              </a:rPr>
              <a:t>(</a:t>
            </a:r>
            <a:r>
              <a:rPr lang="pl-PL" altLang="pl-PL" sz="2400" dirty="0">
                <a:solidFill>
                  <a:srgbClr val="94558D"/>
                </a:solidFill>
                <a:latin typeface="JetBrains Mono"/>
              </a:rPr>
              <a:t>self</a:t>
            </a:r>
            <a:r>
              <a:rPr lang="pl-PL" altLang="pl-PL" sz="2400" dirty="0">
                <a:solidFill>
                  <a:srgbClr val="080808"/>
                </a:solidFill>
                <a:latin typeface="JetBrains Mono"/>
              </a:rPr>
              <a:t>,name,age,student_id,grad_year,firm =</a:t>
            </a:r>
            <a:r>
              <a:rPr lang="pl-PL" altLang="pl-PL" sz="2400" b="1" dirty="0">
                <a:solidFill>
                  <a:srgbClr val="008080"/>
                </a:solidFill>
                <a:latin typeface="JetBrains Mono"/>
              </a:rPr>
              <a:t>""</a:t>
            </a:r>
            <a:r>
              <a:rPr lang="pl-PL" altLang="pl-PL" sz="2400" dirty="0">
                <a:solidFill>
                  <a:srgbClr val="080808"/>
                </a:solidFill>
                <a:latin typeface="JetBrains Mono"/>
              </a:rPr>
              <a:t>,position=</a:t>
            </a:r>
            <a:r>
              <a:rPr lang="pl-PL" altLang="pl-PL" sz="2400" b="1" dirty="0">
                <a:solidFill>
                  <a:srgbClr val="008080"/>
                </a:solidFill>
                <a:latin typeface="JetBrains Mono"/>
              </a:rPr>
              <a:t>""</a:t>
            </a:r>
            <a:r>
              <a:rPr lang="pl-PL" altLang="pl-PL" sz="2400" dirty="0">
                <a:solidFill>
                  <a:srgbClr val="080808"/>
                </a:solidFill>
                <a:latin typeface="JetBrains Mono"/>
              </a:rPr>
              <a:t>,kind=</a:t>
            </a:r>
            <a:r>
              <a:rPr lang="pl-PL" altLang="pl-PL" sz="2400" b="1" dirty="0">
                <a:solidFill>
                  <a:srgbClr val="008080"/>
                </a:solidFill>
                <a:latin typeface="JetBrains Mono"/>
              </a:rPr>
              <a:t>""</a:t>
            </a:r>
            <a:r>
              <a:rPr lang="pl-PL" altLang="pl-PL" sz="2400" dirty="0">
                <a:solidFill>
                  <a:srgbClr val="080808"/>
                </a:solidFill>
                <a:latin typeface="JetBrains Mono"/>
              </a:rPr>
              <a:t>, 	best_score=</a:t>
            </a:r>
            <a:r>
              <a:rPr lang="pl-PL" altLang="pl-PL" sz="2400" b="1" dirty="0">
                <a:solidFill>
                  <a:srgbClr val="008080"/>
                </a:solidFill>
                <a:latin typeface="JetBrains Mono"/>
              </a:rPr>
              <a:t>""</a:t>
            </a:r>
            <a:r>
              <a:rPr lang="pl-PL" altLang="pl-PL" sz="2400" dirty="0">
                <a:solidFill>
                  <a:srgbClr val="080808"/>
                </a:solidFill>
                <a:latin typeface="JetBrains Mono"/>
              </a:rPr>
              <a:t>, years=</a:t>
            </a:r>
            <a:r>
              <a:rPr lang="pl-PL" altLang="pl-PL" sz="2400" b="1" dirty="0">
                <a:solidFill>
                  <a:srgbClr val="008080"/>
                </a:solidFill>
                <a:latin typeface="JetBrains Mono"/>
              </a:rPr>
              <a:t>""</a:t>
            </a:r>
            <a:r>
              <a:rPr lang="pl-PL" altLang="pl-PL" sz="2400" dirty="0">
                <a:solidFill>
                  <a:srgbClr val="080808"/>
                </a:solidFill>
                <a:latin typeface="JetBrains Mono"/>
              </a:rPr>
              <a:t>):</a:t>
            </a:r>
            <a:br>
              <a:rPr lang="pl-PL" altLang="pl-PL" sz="2400" dirty="0">
                <a:solidFill>
                  <a:srgbClr val="080808"/>
                </a:solidFill>
                <a:latin typeface="JetBrains Mono"/>
              </a:rPr>
            </a:br>
            <a:r>
              <a:rPr lang="pl-PL" altLang="pl-PL" sz="2400" dirty="0">
                <a:solidFill>
                  <a:srgbClr val="080808"/>
                </a:solidFill>
                <a:latin typeface="JetBrains Mono"/>
              </a:rPr>
              <a:t>        Employee.</a:t>
            </a:r>
            <a:r>
              <a:rPr lang="pl-PL" altLang="pl-PL" sz="2400" dirty="0">
                <a:solidFill>
                  <a:srgbClr val="B200B2"/>
                </a:solidFill>
                <a:latin typeface="JetBrains Mono"/>
              </a:rPr>
              <a:t>__init__</a:t>
            </a:r>
            <a:r>
              <a:rPr lang="pl-PL" altLang="pl-PL" sz="2400" dirty="0">
                <a:solidFill>
                  <a:srgbClr val="080808"/>
                </a:solidFill>
                <a:latin typeface="JetBrains Mono"/>
              </a:rPr>
              <a:t>(</a:t>
            </a:r>
            <a:r>
              <a:rPr lang="pl-PL" altLang="pl-PL" sz="2400" dirty="0">
                <a:solidFill>
                  <a:srgbClr val="94558D"/>
                </a:solidFill>
                <a:latin typeface="JetBrains Mono"/>
              </a:rPr>
              <a:t>self</a:t>
            </a:r>
            <a:r>
              <a:rPr lang="pl-PL" altLang="pl-PL" sz="2400" dirty="0">
                <a:solidFill>
                  <a:srgbClr val="080808"/>
                </a:solidFill>
                <a:latin typeface="JetBrains Mono"/>
              </a:rPr>
              <a:t>,name, age, firm, position)</a:t>
            </a:r>
            <a:br>
              <a:rPr lang="pl-PL" altLang="pl-PL" sz="2400" dirty="0">
                <a:solidFill>
                  <a:srgbClr val="080808"/>
                </a:solidFill>
                <a:latin typeface="JetBrains Mono"/>
              </a:rPr>
            </a:br>
            <a:r>
              <a:rPr lang="pl-PL" altLang="pl-PL" sz="2400" dirty="0">
                <a:solidFill>
                  <a:srgbClr val="080808"/>
                </a:solidFill>
                <a:latin typeface="JetBrains Mono"/>
              </a:rPr>
              <a:t>        Sport.</a:t>
            </a:r>
            <a:r>
              <a:rPr lang="pl-PL" altLang="pl-PL" sz="2400" dirty="0">
                <a:solidFill>
                  <a:srgbClr val="B200B2"/>
                </a:solidFill>
                <a:latin typeface="JetBrains Mono"/>
              </a:rPr>
              <a:t>__init__</a:t>
            </a:r>
            <a:r>
              <a:rPr lang="pl-PL" altLang="pl-PL" sz="2400" dirty="0">
                <a:solidFill>
                  <a:srgbClr val="080808"/>
                </a:solidFill>
                <a:latin typeface="JetBrains Mono"/>
              </a:rPr>
              <a:t>(</a:t>
            </a:r>
            <a:r>
              <a:rPr lang="pl-PL" altLang="pl-PL" sz="2400" dirty="0">
                <a:solidFill>
                  <a:srgbClr val="94558D"/>
                </a:solidFill>
                <a:latin typeface="JetBrains Mono"/>
              </a:rPr>
              <a:t>self</a:t>
            </a:r>
            <a:r>
              <a:rPr lang="pl-PL" altLang="pl-PL" sz="2400" dirty="0">
                <a:solidFill>
                  <a:srgbClr val="080808"/>
                </a:solidFill>
                <a:latin typeface="JetBrains Mono"/>
              </a:rPr>
              <a:t>,kind, best_score, years)</a:t>
            </a:r>
            <a:br>
              <a:rPr lang="pl-PL" altLang="pl-PL" sz="2400" dirty="0">
                <a:solidFill>
                  <a:srgbClr val="080808"/>
                </a:solidFill>
                <a:latin typeface="JetBrains Mono"/>
              </a:rPr>
            </a:br>
            <a:r>
              <a:rPr lang="pl-PL" altLang="pl-PL" sz="2400" dirty="0">
                <a:solidFill>
                  <a:srgbClr val="080808"/>
                </a:solidFill>
                <a:latin typeface="JetBrains Mono"/>
              </a:rPr>
              <a:t>        </a:t>
            </a:r>
            <a:r>
              <a:rPr lang="pl-PL" altLang="pl-PL" sz="2400" dirty="0">
                <a:solidFill>
                  <a:srgbClr val="94558D"/>
                </a:solidFill>
                <a:latin typeface="JetBrains Mono"/>
              </a:rPr>
              <a:t>self</a:t>
            </a:r>
            <a:r>
              <a:rPr lang="pl-PL" altLang="pl-PL" sz="2400" dirty="0">
                <a:solidFill>
                  <a:srgbClr val="080808"/>
                </a:solidFill>
                <a:latin typeface="JetBrains Mono"/>
              </a:rPr>
              <a:t>.student_id = student_id</a:t>
            </a:r>
            <a:br>
              <a:rPr lang="pl-PL" altLang="pl-PL" sz="2400" dirty="0">
                <a:solidFill>
                  <a:srgbClr val="080808"/>
                </a:solidFill>
                <a:latin typeface="JetBrains Mono"/>
              </a:rPr>
            </a:br>
            <a:r>
              <a:rPr lang="pl-PL" altLang="pl-PL" sz="2400" dirty="0">
                <a:solidFill>
                  <a:srgbClr val="080808"/>
                </a:solidFill>
                <a:latin typeface="JetBrains Mono"/>
              </a:rPr>
              <a:t>        </a:t>
            </a:r>
            <a:r>
              <a:rPr lang="pl-PL" altLang="pl-PL" sz="2400" dirty="0">
                <a:solidFill>
                  <a:srgbClr val="94558D"/>
                </a:solidFill>
                <a:latin typeface="JetBrains Mono"/>
              </a:rPr>
              <a:t>self</a:t>
            </a:r>
            <a:r>
              <a:rPr lang="pl-PL" altLang="pl-PL" sz="2400" dirty="0">
                <a:solidFill>
                  <a:srgbClr val="080808"/>
                </a:solidFill>
                <a:latin typeface="JetBrains Mono"/>
              </a:rPr>
              <a:t>.grad_year = grad_year</a:t>
            </a:r>
            <a:br>
              <a:rPr lang="pl-PL" altLang="pl-PL" sz="2400" dirty="0">
                <a:solidFill>
                  <a:srgbClr val="080808"/>
                </a:solidFill>
                <a:latin typeface="JetBrains Mono"/>
              </a:rPr>
            </a:br>
            <a:br>
              <a:rPr lang="pl-PL" altLang="pl-PL" sz="2400" dirty="0">
                <a:solidFill>
                  <a:srgbClr val="080808"/>
                </a:solidFill>
                <a:latin typeface="JetBrains Mono"/>
              </a:rPr>
            </a:br>
            <a:r>
              <a:rPr lang="pl-PL" altLang="pl-PL" sz="2400" dirty="0">
                <a:solidFill>
                  <a:srgbClr val="080808"/>
                </a:solidFill>
                <a:latin typeface="JetBrains Mono"/>
              </a:rPr>
              <a:t>    </a:t>
            </a:r>
            <a:r>
              <a:rPr lang="pl-PL" altLang="pl-PL" sz="2400" dirty="0">
                <a:solidFill>
                  <a:srgbClr val="0033B3"/>
                </a:solidFill>
                <a:latin typeface="JetBrains Mono"/>
              </a:rPr>
              <a:t>def </a:t>
            </a:r>
            <a:r>
              <a:rPr lang="pl-PL" altLang="pl-PL" sz="2400" dirty="0">
                <a:solidFill>
                  <a:srgbClr val="000000"/>
                </a:solidFill>
                <a:latin typeface="JetBrains Mono"/>
              </a:rPr>
              <a:t>print_student</a:t>
            </a:r>
            <a:r>
              <a:rPr lang="pl-PL" altLang="pl-PL" sz="2400" dirty="0">
                <a:solidFill>
                  <a:srgbClr val="080808"/>
                </a:solidFill>
                <a:latin typeface="JetBrains Mono"/>
              </a:rPr>
              <a:t>(</a:t>
            </a:r>
            <a:r>
              <a:rPr lang="pl-PL" altLang="pl-PL" sz="2400" dirty="0">
                <a:solidFill>
                  <a:srgbClr val="94558D"/>
                </a:solidFill>
                <a:latin typeface="JetBrains Mono"/>
              </a:rPr>
              <a:t>self</a:t>
            </a:r>
            <a:r>
              <a:rPr lang="pl-PL" altLang="pl-PL" sz="2400" dirty="0">
                <a:solidFill>
                  <a:srgbClr val="080808"/>
                </a:solidFill>
                <a:latin typeface="JetBrains Mono"/>
              </a:rPr>
              <a:t>):</a:t>
            </a:r>
            <a:br>
              <a:rPr lang="pl-PL" altLang="pl-PL" sz="2400" dirty="0">
                <a:solidFill>
                  <a:srgbClr val="080808"/>
                </a:solidFill>
                <a:latin typeface="JetBrains Mono"/>
              </a:rPr>
            </a:br>
            <a:r>
              <a:rPr lang="pl-PL" altLang="pl-PL" sz="2400" dirty="0">
                <a:solidFill>
                  <a:srgbClr val="080808"/>
                </a:solidFill>
                <a:latin typeface="JetBrains Mono"/>
              </a:rPr>
              <a:t>        </a:t>
            </a:r>
            <a:r>
              <a:rPr lang="pl-PL" altLang="pl-PL" sz="2400" dirty="0">
                <a:solidFill>
                  <a:srgbClr val="000080"/>
                </a:solidFill>
                <a:latin typeface="JetBrains Mono"/>
              </a:rPr>
              <a:t>print</a:t>
            </a:r>
            <a:r>
              <a:rPr lang="pl-PL" altLang="pl-PL" sz="2400" dirty="0">
                <a:solidFill>
                  <a:srgbClr val="080808"/>
                </a:solidFill>
                <a:latin typeface="JetBrains Mono"/>
              </a:rPr>
              <a:t>(</a:t>
            </a:r>
            <a:r>
              <a:rPr lang="pl-PL" altLang="pl-PL" sz="2400" b="1" dirty="0">
                <a:solidFill>
                  <a:srgbClr val="008080"/>
                </a:solidFill>
                <a:latin typeface="JetBrains Mono"/>
              </a:rPr>
              <a:t>f"Informacja o studencie: id: </a:t>
            </a:r>
            <a:r>
              <a:rPr lang="pl-PL" altLang="pl-PL" sz="2400" dirty="0">
                <a:solidFill>
                  <a:srgbClr val="0037A6"/>
                </a:solidFill>
                <a:latin typeface="JetBrains Mono"/>
              </a:rPr>
              <a:t>{</a:t>
            </a:r>
            <a:r>
              <a:rPr lang="pl-PL" altLang="pl-PL" sz="2400" dirty="0">
                <a:solidFill>
                  <a:srgbClr val="94558D"/>
                </a:solidFill>
                <a:latin typeface="JetBrains Mono"/>
              </a:rPr>
              <a:t>self</a:t>
            </a:r>
            <a:r>
              <a:rPr lang="pl-PL" altLang="pl-PL" sz="2400" dirty="0">
                <a:solidFill>
                  <a:srgbClr val="080808"/>
                </a:solidFill>
                <a:latin typeface="JetBrains Mono"/>
              </a:rPr>
              <a:t>.student_id</a:t>
            </a:r>
            <a:r>
              <a:rPr lang="pl-PL" altLang="pl-PL" sz="2400" dirty="0">
                <a:solidFill>
                  <a:srgbClr val="0037A6"/>
                </a:solidFill>
                <a:latin typeface="JetBrains Mono"/>
              </a:rPr>
              <a:t>}</a:t>
            </a:r>
            <a:r>
              <a:rPr lang="pl-PL" altLang="pl-PL" sz="2400" b="1" dirty="0">
                <a:solidFill>
                  <a:srgbClr val="008080"/>
                </a:solidFill>
                <a:latin typeface="JetBrains Mono"/>
              </a:rPr>
              <a:t>, rok ukończenia studiów: 	</a:t>
            </a:r>
            <a:r>
              <a:rPr lang="pl-PL" altLang="pl-PL" sz="2400" dirty="0">
                <a:solidFill>
                  <a:srgbClr val="0037A6"/>
                </a:solidFill>
                <a:latin typeface="JetBrains Mono"/>
              </a:rPr>
              <a:t>{</a:t>
            </a:r>
            <a:r>
              <a:rPr lang="pl-PL" altLang="pl-PL" sz="2400" dirty="0">
                <a:solidFill>
                  <a:srgbClr val="94558D"/>
                </a:solidFill>
                <a:latin typeface="JetBrains Mono"/>
              </a:rPr>
              <a:t>self</a:t>
            </a:r>
            <a:r>
              <a:rPr lang="pl-PL" altLang="pl-PL" sz="2400" dirty="0">
                <a:solidFill>
                  <a:srgbClr val="080808"/>
                </a:solidFill>
                <a:latin typeface="JetBrains Mono"/>
              </a:rPr>
              <a:t>.grad_year</a:t>
            </a:r>
            <a:r>
              <a:rPr lang="pl-PL" altLang="pl-PL" sz="2400" dirty="0">
                <a:solidFill>
                  <a:srgbClr val="0037A6"/>
                </a:solidFill>
                <a:latin typeface="JetBrains Mono"/>
              </a:rPr>
              <a:t>}</a:t>
            </a:r>
            <a:r>
              <a:rPr lang="pl-PL" altLang="pl-PL" sz="2400" b="1" dirty="0">
                <a:solidFill>
                  <a:srgbClr val="008080"/>
                </a:solidFill>
                <a:latin typeface="JetBrains Mono"/>
              </a:rPr>
              <a:t>"</a:t>
            </a:r>
            <a:r>
              <a:rPr lang="pl-PL" altLang="pl-PL" sz="2400" dirty="0">
                <a:solidFill>
                  <a:srgbClr val="080808"/>
                </a:solidFill>
                <a:latin typeface="JetBrains Mono"/>
              </a:rPr>
              <a:t>)</a:t>
            </a:r>
            <a:br>
              <a:rPr lang="pl-PL" altLang="pl-PL" sz="2400" dirty="0">
                <a:solidFill>
                  <a:srgbClr val="080808"/>
                </a:solidFill>
                <a:latin typeface="JetBrains Mono"/>
              </a:rPr>
            </a:br>
            <a:br>
              <a:rPr lang="pl-PL" altLang="pl-PL" sz="2400" dirty="0">
                <a:solidFill>
                  <a:srgbClr val="080808"/>
                </a:solidFill>
                <a:latin typeface="JetBrains Mono"/>
              </a:rPr>
            </a:br>
            <a:r>
              <a:rPr lang="pl-PL" altLang="pl-PL" sz="2400" dirty="0">
                <a:solidFill>
                  <a:srgbClr val="080808"/>
                </a:solidFill>
                <a:latin typeface="JetBrains Mono"/>
              </a:rPr>
              <a:t>    </a:t>
            </a:r>
            <a:r>
              <a:rPr lang="pl-PL" altLang="pl-PL" sz="2400" dirty="0">
                <a:solidFill>
                  <a:srgbClr val="0033B3"/>
                </a:solidFill>
                <a:latin typeface="JetBrains Mono"/>
              </a:rPr>
              <a:t>def </a:t>
            </a:r>
            <a:r>
              <a:rPr lang="pl-PL" altLang="pl-PL" sz="2400" dirty="0">
                <a:solidFill>
                  <a:srgbClr val="000000"/>
                </a:solidFill>
                <a:latin typeface="JetBrains Mono"/>
              </a:rPr>
              <a:t>czyPracownik</a:t>
            </a:r>
            <a:r>
              <a:rPr lang="pl-PL" altLang="pl-PL" sz="2400" dirty="0">
                <a:solidFill>
                  <a:srgbClr val="080808"/>
                </a:solidFill>
                <a:latin typeface="JetBrains Mono"/>
              </a:rPr>
              <a:t>(</a:t>
            </a:r>
            <a:r>
              <a:rPr lang="pl-PL" altLang="pl-PL" sz="2400" dirty="0">
                <a:solidFill>
                  <a:srgbClr val="94558D"/>
                </a:solidFill>
                <a:latin typeface="JetBrains Mono"/>
              </a:rPr>
              <a:t>self</a:t>
            </a:r>
            <a:r>
              <a:rPr lang="pl-PL" altLang="pl-PL" sz="2400" dirty="0">
                <a:solidFill>
                  <a:srgbClr val="080808"/>
                </a:solidFill>
                <a:latin typeface="JetBrains Mono"/>
              </a:rPr>
              <a:t>):</a:t>
            </a:r>
            <a:br>
              <a:rPr lang="pl-PL" altLang="pl-PL" sz="2400" dirty="0">
                <a:solidFill>
                  <a:srgbClr val="080808"/>
                </a:solidFill>
                <a:latin typeface="JetBrains Mono"/>
              </a:rPr>
            </a:br>
            <a:r>
              <a:rPr lang="pl-PL" altLang="pl-PL" sz="2400" dirty="0">
                <a:solidFill>
                  <a:srgbClr val="080808"/>
                </a:solidFill>
                <a:latin typeface="JetBrains Mono"/>
              </a:rPr>
              <a:t>        </a:t>
            </a:r>
            <a:r>
              <a:rPr lang="pl-PL" altLang="pl-PL" sz="2400" dirty="0">
                <a:solidFill>
                  <a:srgbClr val="0033B3"/>
                </a:solidFill>
                <a:latin typeface="JetBrains Mono"/>
              </a:rPr>
              <a:t>if </a:t>
            </a:r>
            <a:r>
              <a:rPr lang="pl-PL" altLang="pl-PL" sz="2400" dirty="0">
                <a:solidFill>
                  <a:srgbClr val="94558D"/>
                </a:solidFill>
                <a:latin typeface="JetBrains Mono"/>
              </a:rPr>
              <a:t>self</a:t>
            </a:r>
            <a:r>
              <a:rPr lang="pl-PL" altLang="pl-PL" sz="2400" dirty="0">
                <a:solidFill>
                  <a:srgbClr val="080808"/>
                </a:solidFill>
                <a:latin typeface="JetBrains Mono"/>
              </a:rPr>
              <a:t>.firm == </a:t>
            </a:r>
            <a:r>
              <a:rPr lang="pl-PL" altLang="pl-PL" sz="2400" b="1" dirty="0">
                <a:solidFill>
                  <a:srgbClr val="008080"/>
                </a:solidFill>
                <a:latin typeface="JetBrains Mono"/>
              </a:rPr>
              <a:t>""</a:t>
            </a:r>
            <a:r>
              <a:rPr lang="pl-PL" altLang="pl-PL" sz="2400" dirty="0">
                <a:solidFill>
                  <a:srgbClr val="080808"/>
                </a:solidFill>
                <a:latin typeface="JetBrains Mono"/>
              </a:rPr>
              <a:t>:</a:t>
            </a:r>
            <a:br>
              <a:rPr lang="pl-PL" altLang="pl-PL" sz="2400" dirty="0">
                <a:solidFill>
                  <a:srgbClr val="080808"/>
                </a:solidFill>
                <a:latin typeface="JetBrains Mono"/>
              </a:rPr>
            </a:br>
            <a:r>
              <a:rPr lang="pl-PL" altLang="pl-PL" sz="2400" dirty="0">
                <a:solidFill>
                  <a:srgbClr val="080808"/>
                </a:solidFill>
                <a:latin typeface="JetBrains Mono"/>
              </a:rPr>
              <a:t>            </a:t>
            </a:r>
            <a:r>
              <a:rPr lang="pl-PL" altLang="pl-PL" sz="2400" dirty="0">
                <a:solidFill>
                  <a:srgbClr val="0033B3"/>
                </a:solidFill>
                <a:latin typeface="JetBrains Mono"/>
              </a:rPr>
              <a:t>return False</a:t>
            </a:r>
            <a:br>
              <a:rPr lang="pl-PL" altLang="pl-PL" sz="2400" dirty="0">
                <a:solidFill>
                  <a:srgbClr val="0033B3"/>
                </a:solidFill>
                <a:latin typeface="JetBrains Mono"/>
              </a:rPr>
            </a:br>
            <a:r>
              <a:rPr lang="pl-PL" altLang="pl-PL" sz="2400" dirty="0">
                <a:solidFill>
                  <a:srgbClr val="0033B3"/>
                </a:solidFill>
                <a:latin typeface="JetBrains Mono"/>
              </a:rPr>
              <a:t>        else</a:t>
            </a:r>
            <a:r>
              <a:rPr lang="pl-PL" altLang="pl-PL" sz="2400" dirty="0">
                <a:solidFill>
                  <a:srgbClr val="080808"/>
                </a:solidFill>
                <a:latin typeface="JetBrains Mono"/>
              </a:rPr>
              <a:t>:</a:t>
            </a:r>
            <a:br>
              <a:rPr lang="pl-PL" altLang="pl-PL" sz="2400" dirty="0">
                <a:solidFill>
                  <a:srgbClr val="080808"/>
                </a:solidFill>
                <a:latin typeface="JetBrains Mono"/>
              </a:rPr>
            </a:br>
            <a:r>
              <a:rPr lang="pl-PL" altLang="pl-PL" sz="2400" dirty="0">
                <a:solidFill>
                  <a:srgbClr val="080808"/>
                </a:solidFill>
                <a:latin typeface="JetBrains Mono"/>
              </a:rPr>
              <a:t>            </a:t>
            </a:r>
            <a:r>
              <a:rPr lang="pl-PL" altLang="pl-PL" sz="2400" dirty="0">
                <a:solidFill>
                  <a:srgbClr val="0033B3"/>
                </a:solidFill>
                <a:latin typeface="JetBrains Mono"/>
              </a:rPr>
              <a:t>return True</a:t>
            </a:r>
            <a:endParaRPr lang="pl-PL" altLang="pl-PL" sz="54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463540" y="2665718"/>
            <a:ext cx="2995391" cy="923330"/>
          </a:xfrm>
          <a:prstGeom prst="rect">
            <a:avLst/>
          </a:prstGeom>
          <a:noFill/>
        </p:spPr>
        <p:txBody>
          <a:bodyPr wrap="square" rtlCol="0">
            <a:spAutoFit/>
          </a:bodyPr>
          <a:lstStyle/>
          <a:p>
            <a:r>
              <a:rPr lang="pl-PL" sz="270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6472143" y="1151985"/>
            <a:ext cx="3909702" cy="507831"/>
          </a:xfrm>
          <a:prstGeom prst="rect">
            <a:avLst/>
          </a:prstGeom>
          <a:noFill/>
        </p:spPr>
        <p:txBody>
          <a:bodyPr wrap="square" rtlCol="0">
            <a:spAutoFit/>
          </a:bodyPr>
          <a:lstStyle/>
          <a:p>
            <a:r>
              <a:rPr lang="pl-PL" sz="270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463540" y="4789523"/>
            <a:ext cx="2995391" cy="923330"/>
          </a:xfrm>
          <a:prstGeom prst="rect">
            <a:avLst/>
          </a:prstGeom>
          <a:noFill/>
        </p:spPr>
        <p:txBody>
          <a:bodyPr wrap="square" rtlCol="0">
            <a:spAutoFit/>
          </a:bodyPr>
          <a:lstStyle/>
          <a:p>
            <a:r>
              <a:rPr lang="pl-PL" sz="270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3458931" y="3127383"/>
            <a:ext cx="1434014" cy="158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3458931" y="5251188"/>
            <a:ext cx="2302777" cy="1017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5761706" y="1659816"/>
            <a:ext cx="2665288" cy="1327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11655629" y="1632204"/>
            <a:ext cx="5693072" cy="923330"/>
          </a:xfrm>
          <a:prstGeom prst="rect">
            <a:avLst/>
          </a:prstGeom>
          <a:noFill/>
        </p:spPr>
        <p:txBody>
          <a:bodyPr wrap="square" rtlCol="0">
            <a:spAutoFit/>
          </a:bodyPr>
          <a:lstStyle/>
          <a:p>
            <a:r>
              <a:rPr lang="pl-PL" sz="270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9861012" y="2555534"/>
            <a:ext cx="4641153" cy="1019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9985763" y="8007707"/>
            <a:ext cx="3230312" cy="923330"/>
          </a:xfrm>
          <a:prstGeom prst="rect">
            <a:avLst/>
          </a:prstGeom>
          <a:noFill/>
        </p:spPr>
        <p:txBody>
          <a:bodyPr wrap="square" rtlCol="0">
            <a:spAutoFit/>
          </a:bodyPr>
          <a:lstStyle/>
          <a:p>
            <a:r>
              <a:rPr lang="pl-PL" sz="270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7755311" y="8003497"/>
            <a:ext cx="2230452" cy="465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13814540" y="4352507"/>
            <a:ext cx="4015190" cy="923330"/>
          </a:xfrm>
          <a:prstGeom prst="rect">
            <a:avLst/>
          </a:prstGeom>
          <a:noFill/>
        </p:spPr>
        <p:txBody>
          <a:bodyPr wrap="square" rtlCol="0">
            <a:spAutoFit/>
          </a:bodyPr>
          <a:lstStyle/>
          <a:p>
            <a:r>
              <a:rPr lang="pl-PL" sz="270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8606035" y="4005972"/>
            <a:ext cx="5208505" cy="80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41444" flipH="1" flipV="1">
            <a:off x="14659673" y="8304608"/>
            <a:ext cx="7256654" cy="5738804"/>
          </a:xfrm>
          <a:custGeom>
            <a:avLst/>
            <a:gdLst/>
            <a:ahLst/>
            <a:cxnLst/>
            <a:rect l="l" t="t" r="r" b="b"/>
            <a:pathLst>
              <a:path w="7256654" h="5738804">
                <a:moveTo>
                  <a:pt x="7256654" y="5738803"/>
                </a:moveTo>
                <a:lnTo>
                  <a:pt x="0" y="5738803"/>
                </a:lnTo>
                <a:lnTo>
                  <a:pt x="0" y="0"/>
                </a:lnTo>
                <a:lnTo>
                  <a:pt x="7256654" y="0"/>
                </a:lnTo>
                <a:lnTo>
                  <a:pt x="7256654" y="5738803"/>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txBody>
          <a:bodyPr/>
          <a:lstStyle/>
          <a:p>
            <a:endParaRPr lang="pl-PL" noProof="0" dirty="0"/>
          </a:p>
        </p:txBody>
      </p:sp>
      <p:sp>
        <p:nvSpPr>
          <p:cNvPr id="3" name="Freeform 3"/>
          <p:cNvSpPr/>
          <p:nvPr/>
        </p:nvSpPr>
        <p:spPr>
          <a:xfrm>
            <a:off x="-4274641" y="9204962"/>
            <a:ext cx="7256654" cy="5738804"/>
          </a:xfrm>
          <a:custGeom>
            <a:avLst/>
            <a:gdLst/>
            <a:ahLst/>
            <a:cxnLst/>
            <a:rect l="l" t="t" r="r" b="b"/>
            <a:pathLst>
              <a:path w="7256654" h="5738804">
                <a:moveTo>
                  <a:pt x="0" y="0"/>
                </a:moveTo>
                <a:lnTo>
                  <a:pt x="7256654" y="0"/>
                </a:lnTo>
                <a:lnTo>
                  <a:pt x="7256654" y="5738804"/>
                </a:lnTo>
                <a:lnTo>
                  <a:pt x="0" y="573880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txBody>
          <a:bodyPr/>
          <a:lstStyle/>
          <a:p>
            <a:endParaRPr lang="pl-PL" noProof="0" dirty="0"/>
          </a:p>
        </p:txBody>
      </p:sp>
      <p:grpSp>
        <p:nvGrpSpPr>
          <p:cNvPr id="4" name="Group 4"/>
          <p:cNvGrpSpPr/>
          <p:nvPr/>
        </p:nvGrpSpPr>
        <p:grpSpPr>
          <a:xfrm>
            <a:off x="0" y="1403597"/>
            <a:ext cx="1811118" cy="9982200"/>
            <a:chOff x="0" y="0"/>
            <a:chExt cx="477002" cy="2629057"/>
          </a:xfrm>
        </p:grpSpPr>
        <p:sp>
          <p:nvSpPr>
            <p:cNvPr id="5" name="Freeform 5"/>
            <p:cNvSpPr/>
            <p:nvPr/>
          </p:nvSpPr>
          <p:spPr>
            <a:xfrm>
              <a:off x="0" y="0"/>
              <a:ext cx="477002" cy="2629057"/>
            </a:xfrm>
            <a:custGeom>
              <a:avLst/>
              <a:gdLst/>
              <a:ahLst/>
              <a:cxnLst/>
              <a:rect l="l" t="t" r="r" b="b"/>
              <a:pathLst>
                <a:path w="477002" h="2629057">
                  <a:moveTo>
                    <a:pt x="42747" y="0"/>
                  </a:moveTo>
                  <a:lnTo>
                    <a:pt x="434256" y="0"/>
                  </a:lnTo>
                  <a:cubicBezTo>
                    <a:pt x="457864" y="0"/>
                    <a:pt x="477002" y="19138"/>
                    <a:pt x="477002" y="42747"/>
                  </a:cubicBezTo>
                  <a:lnTo>
                    <a:pt x="477002" y="2586310"/>
                  </a:lnTo>
                  <a:cubicBezTo>
                    <a:pt x="477002" y="2597647"/>
                    <a:pt x="472499" y="2608520"/>
                    <a:pt x="464482" y="2616537"/>
                  </a:cubicBezTo>
                  <a:cubicBezTo>
                    <a:pt x="456466" y="2624553"/>
                    <a:pt x="445593" y="2629057"/>
                    <a:pt x="434256" y="2629057"/>
                  </a:cubicBezTo>
                  <a:lnTo>
                    <a:pt x="42747" y="2629057"/>
                  </a:lnTo>
                  <a:cubicBezTo>
                    <a:pt x="31410" y="2629057"/>
                    <a:pt x="20537" y="2624553"/>
                    <a:pt x="12520" y="2616537"/>
                  </a:cubicBezTo>
                  <a:cubicBezTo>
                    <a:pt x="4504" y="2608520"/>
                    <a:pt x="0" y="2597647"/>
                    <a:pt x="0" y="2586310"/>
                  </a:cubicBezTo>
                  <a:lnTo>
                    <a:pt x="0" y="42747"/>
                  </a:lnTo>
                  <a:cubicBezTo>
                    <a:pt x="0" y="31410"/>
                    <a:pt x="4504" y="20537"/>
                    <a:pt x="12520" y="12520"/>
                  </a:cubicBezTo>
                  <a:cubicBezTo>
                    <a:pt x="20537" y="4504"/>
                    <a:pt x="31410" y="0"/>
                    <a:pt x="42747" y="0"/>
                  </a:cubicBezTo>
                  <a:close/>
                </a:path>
              </a:pathLst>
            </a:custGeom>
            <a:solidFill>
              <a:srgbClr val="08B0AB"/>
            </a:solidFill>
          </p:spPr>
          <p:txBody>
            <a:bodyPr/>
            <a:lstStyle/>
            <a:p>
              <a:endParaRPr lang="pl-PL" noProof="0" dirty="0"/>
            </a:p>
          </p:txBody>
        </p:sp>
        <p:sp>
          <p:nvSpPr>
            <p:cNvPr id="6" name="TextBox 6"/>
            <p:cNvSpPr txBox="1"/>
            <p:nvPr/>
          </p:nvSpPr>
          <p:spPr>
            <a:xfrm>
              <a:off x="0" y="-161925"/>
              <a:ext cx="477002" cy="2790982"/>
            </a:xfrm>
            <a:prstGeom prst="rect">
              <a:avLst/>
            </a:prstGeom>
          </p:spPr>
          <p:txBody>
            <a:bodyPr lIns="50800" tIns="50800" rIns="50800" bIns="50800" rtlCol="0" anchor="ctr"/>
            <a:lstStyle/>
            <a:p>
              <a:pPr algn="ctr">
                <a:lnSpc>
                  <a:spcPts val="4240"/>
                </a:lnSpc>
              </a:pPr>
              <a:endParaRPr lang="pl-PL" noProof="0" dirty="0"/>
            </a:p>
          </p:txBody>
        </p:sp>
      </p:grpSp>
      <p:sp>
        <p:nvSpPr>
          <p:cNvPr id="7" name="Freeform 7"/>
          <p:cNvSpPr/>
          <p:nvPr/>
        </p:nvSpPr>
        <p:spPr>
          <a:xfrm>
            <a:off x="1059616" y="7325619"/>
            <a:ext cx="449797" cy="447548"/>
          </a:xfrm>
          <a:custGeom>
            <a:avLst/>
            <a:gdLst/>
            <a:ahLst/>
            <a:cxnLst/>
            <a:rect l="l" t="t" r="r" b="b"/>
            <a:pathLst>
              <a:path w="449797" h="447548">
                <a:moveTo>
                  <a:pt x="0" y="0"/>
                </a:moveTo>
                <a:lnTo>
                  <a:pt x="449797" y="0"/>
                </a:lnTo>
                <a:lnTo>
                  <a:pt x="449797" y="447548"/>
                </a:lnTo>
                <a:lnTo>
                  <a:pt x="0" y="447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l-PL" noProof="0" dirty="0"/>
          </a:p>
        </p:txBody>
      </p:sp>
      <p:sp>
        <p:nvSpPr>
          <p:cNvPr id="8" name="Freeform 8"/>
          <p:cNvSpPr/>
          <p:nvPr/>
        </p:nvSpPr>
        <p:spPr>
          <a:xfrm>
            <a:off x="1059616" y="6235300"/>
            <a:ext cx="449797" cy="318794"/>
          </a:xfrm>
          <a:custGeom>
            <a:avLst/>
            <a:gdLst/>
            <a:ahLst/>
            <a:cxnLst/>
            <a:rect l="l" t="t" r="r" b="b"/>
            <a:pathLst>
              <a:path w="449797" h="318794">
                <a:moveTo>
                  <a:pt x="0" y="0"/>
                </a:moveTo>
                <a:lnTo>
                  <a:pt x="449797" y="0"/>
                </a:lnTo>
                <a:lnTo>
                  <a:pt x="449797" y="318794"/>
                </a:lnTo>
                <a:lnTo>
                  <a:pt x="0" y="3187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l-PL" noProof="0" dirty="0"/>
          </a:p>
        </p:txBody>
      </p:sp>
      <p:sp>
        <p:nvSpPr>
          <p:cNvPr id="9" name="Freeform 9"/>
          <p:cNvSpPr/>
          <p:nvPr/>
        </p:nvSpPr>
        <p:spPr>
          <a:xfrm>
            <a:off x="1059616" y="5007977"/>
            <a:ext cx="449797" cy="452057"/>
          </a:xfrm>
          <a:custGeom>
            <a:avLst/>
            <a:gdLst/>
            <a:ahLst/>
            <a:cxnLst/>
            <a:rect l="l" t="t" r="r" b="b"/>
            <a:pathLst>
              <a:path w="449797" h="452057">
                <a:moveTo>
                  <a:pt x="0" y="0"/>
                </a:moveTo>
                <a:lnTo>
                  <a:pt x="449797" y="0"/>
                </a:lnTo>
                <a:lnTo>
                  <a:pt x="449797" y="452057"/>
                </a:lnTo>
                <a:lnTo>
                  <a:pt x="0" y="4520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l-PL" noProof="0" dirty="0"/>
          </a:p>
        </p:txBody>
      </p:sp>
      <p:sp>
        <p:nvSpPr>
          <p:cNvPr id="10" name="Freeform 10"/>
          <p:cNvSpPr/>
          <p:nvPr/>
        </p:nvSpPr>
        <p:spPr>
          <a:xfrm>
            <a:off x="1059616" y="8469843"/>
            <a:ext cx="449797" cy="490911"/>
          </a:xfrm>
          <a:custGeom>
            <a:avLst/>
            <a:gdLst/>
            <a:ahLst/>
            <a:cxnLst/>
            <a:rect l="l" t="t" r="r" b="b"/>
            <a:pathLst>
              <a:path w="449797" h="490911">
                <a:moveTo>
                  <a:pt x="0" y="0"/>
                </a:moveTo>
                <a:lnTo>
                  <a:pt x="449797" y="0"/>
                </a:lnTo>
                <a:lnTo>
                  <a:pt x="449797" y="490911"/>
                </a:lnTo>
                <a:lnTo>
                  <a:pt x="0" y="4909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l-PL" noProof="0" dirty="0"/>
          </a:p>
        </p:txBody>
      </p:sp>
      <p:sp>
        <p:nvSpPr>
          <p:cNvPr id="11" name="Freeform 11">
            <a:hlinkClick r:id="rId12" tooltip="https://eitt.pl"/>
          </p:cNvPr>
          <p:cNvSpPr/>
          <p:nvPr/>
        </p:nvSpPr>
        <p:spPr>
          <a:xfrm>
            <a:off x="2221727" y="1446392"/>
            <a:ext cx="1540329" cy="373530"/>
          </a:xfrm>
          <a:custGeom>
            <a:avLst/>
            <a:gdLst/>
            <a:ahLst/>
            <a:cxnLst/>
            <a:rect l="l" t="t" r="r" b="b"/>
            <a:pathLst>
              <a:path w="1540329" h="373530">
                <a:moveTo>
                  <a:pt x="0" y="0"/>
                </a:moveTo>
                <a:lnTo>
                  <a:pt x="1540329" y="0"/>
                </a:lnTo>
                <a:lnTo>
                  <a:pt x="1540329" y="373530"/>
                </a:lnTo>
                <a:lnTo>
                  <a:pt x="0" y="373530"/>
                </a:lnTo>
                <a:lnTo>
                  <a:pt x="0" y="0"/>
                </a:lnTo>
                <a:close/>
              </a:path>
            </a:pathLst>
          </a:custGeom>
          <a:blipFill>
            <a:blip r:embed="rId13"/>
            <a:stretch>
              <a:fillRect/>
            </a:stretch>
          </a:blipFill>
        </p:spPr>
        <p:txBody>
          <a:bodyPr/>
          <a:lstStyle/>
          <a:p>
            <a:endParaRPr lang="pl-PL" noProof="0" dirty="0"/>
          </a:p>
        </p:txBody>
      </p:sp>
      <p:grpSp>
        <p:nvGrpSpPr>
          <p:cNvPr id="12" name="Group 12"/>
          <p:cNvGrpSpPr/>
          <p:nvPr/>
        </p:nvGrpSpPr>
        <p:grpSpPr>
          <a:xfrm>
            <a:off x="17003486" y="740511"/>
            <a:ext cx="7152014" cy="7716094"/>
            <a:chOff x="0" y="0"/>
            <a:chExt cx="1883658" cy="2032222"/>
          </a:xfrm>
        </p:grpSpPr>
        <p:sp>
          <p:nvSpPr>
            <p:cNvPr id="13" name="Freeform 13"/>
            <p:cNvSpPr/>
            <p:nvPr/>
          </p:nvSpPr>
          <p:spPr>
            <a:xfrm>
              <a:off x="0" y="0"/>
              <a:ext cx="1883658" cy="2032222"/>
            </a:xfrm>
            <a:custGeom>
              <a:avLst/>
              <a:gdLst/>
              <a:ahLst/>
              <a:cxnLst/>
              <a:rect l="l" t="t" r="r" b="b"/>
              <a:pathLst>
                <a:path w="1883658" h="2032222">
                  <a:moveTo>
                    <a:pt x="21650" y="0"/>
                  </a:moveTo>
                  <a:lnTo>
                    <a:pt x="1862008" y="0"/>
                  </a:lnTo>
                  <a:cubicBezTo>
                    <a:pt x="1873965" y="0"/>
                    <a:pt x="1883658" y="9693"/>
                    <a:pt x="1883658" y="21650"/>
                  </a:cubicBezTo>
                  <a:lnTo>
                    <a:pt x="1883658" y="2010573"/>
                  </a:lnTo>
                  <a:cubicBezTo>
                    <a:pt x="1883658" y="2022530"/>
                    <a:pt x="1873965" y="2032222"/>
                    <a:pt x="1862008" y="2032222"/>
                  </a:cubicBezTo>
                  <a:lnTo>
                    <a:pt x="21650" y="2032222"/>
                  </a:lnTo>
                  <a:cubicBezTo>
                    <a:pt x="9693" y="2032222"/>
                    <a:pt x="0" y="2022530"/>
                    <a:pt x="0" y="2010573"/>
                  </a:cubicBezTo>
                  <a:lnTo>
                    <a:pt x="0" y="21650"/>
                  </a:lnTo>
                  <a:cubicBezTo>
                    <a:pt x="0" y="9693"/>
                    <a:pt x="9693" y="0"/>
                    <a:pt x="21650" y="0"/>
                  </a:cubicBezTo>
                  <a:close/>
                </a:path>
              </a:pathLst>
            </a:custGeom>
            <a:solidFill>
              <a:srgbClr val="186296"/>
            </a:solidFill>
          </p:spPr>
          <p:txBody>
            <a:bodyPr/>
            <a:lstStyle/>
            <a:p>
              <a:endParaRPr lang="pl-PL" noProof="0" dirty="0"/>
            </a:p>
          </p:txBody>
        </p:sp>
        <p:sp>
          <p:nvSpPr>
            <p:cNvPr id="14" name="TextBox 14"/>
            <p:cNvSpPr txBox="1"/>
            <p:nvPr/>
          </p:nvSpPr>
          <p:spPr>
            <a:xfrm>
              <a:off x="0" y="-200025"/>
              <a:ext cx="1883658" cy="2232247"/>
            </a:xfrm>
            <a:prstGeom prst="rect">
              <a:avLst/>
            </a:prstGeom>
          </p:spPr>
          <p:txBody>
            <a:bodyPr lIns="50800" tIns="50800" rIns="50800" bIns="50800" rtlCol="0" anchor="ctr"/>
            <a:lstStyle/>
            <a:p>
              <a:pPr algn="ctr">
                <a:lnSpc>
                  <a:spcPts val="5040"/>
                </a:lnSpc>
              </a:pPr>
              <a:endParaRPr lang="pl-PL" noProof="0" dirty="0"/>
            </a:p>
          </p:txBody>
        </p:sp>
      </p:grpSp>
      <p:sp>
        <p:nvSpPr>
          <p:cNvPr id="15" name="Freeform 15"/>
          <p:cNvSpPr/>
          <p:nvPr/>
        </p:nvSpPr>
        <p:spPr>
          <a:xfrm>
            <a:off x="12467229" y="1446392"/>
            <a:ext cx="6503485" cy="8229600"/>
          </a:xfrm>
          <a:custGeom>
            <a:avLst/>
            <a:gdLst/>
            <a:ahLst/>
            <a:cxnLst/>
            <a:rect l="l" t="t" r="r" b="b"/>
            <a:pathLst>
              <a:path w="6503485" h="8229600">
                <a:moveTo>
                  <a:pt x="0" y="0"/>
                </a:moveTo>
                <a:lnTo>
                  <a:pt x="6503485" y="0"/>
                </a:lnTo>
                <a:lnTo>
                  <a:pt x="6503485" y="8229600"/>
                </a:lnTo>
                <a:lnTo>
                  <a:pt x="0" y="8229600"/>
                </a:lnTo>
                <a:lnTo>
                  <a:pt x="0" y="0"/>
                </a:lnTo>
                <a:close/>
              </a:path>
            </a:pathLst>
          </a:custGeom>
          <a:blipFill>
            <a:blip r:embed="rId14"/>
            <a:stretch>
              <a:fillRect l="-15186" r="-53535"/>
            </a:stretch>
          </a:blipFill>
        </p:spPr>
        <p:txBody>
          <a:bodyPr/>
          <a:lstStyle/>
          <a:p>
            <a:endParaRPr lang="pl-PL" noProof="0" dirty="0"/>
          </a:p>
        </p:txBody>
      </p:sp>
      <p:sp>
        <p:nvSpPr>
          <p:cNvPr id="16" name="TextBox 16"/>
          <p:cNvSpPr txBox="1"/>
          <p:nvPr/>
        </p:nvSpPr>
        <p:spPr>
          <a:xfrm>
            <a:off x="2216147" y="1896122"/>
            <a:ext cx="10381971" cy="2162045"/>
          </a:xfrm>
          <a:prstGeom prst="rect">
            <a:avLst/>
          </a:prstGeom>
        </p:spPr>
        <p:txBody>
          <a:bodyPr lIns="0" tIns="0" rIns="0" bIns="0" rtlCol="0" anchor="t">
            <a:spAutoFit/>
          </a:bodyPr>
          <a:lstStyle/>
          <a:p>
            <a:pPr algn="l">
              <a:lnSpc>
                <a:spcPts val="8715"/>
              </a:lnSpc>
            </a:pPr>
            <a:r>
              <a:rPr lang="pl-PL" sz="6225" b="1" noProof="0" dirty="0">
                <a:solidFill>
                  <a:srgbClr val="000000"/>
                </a:solidFill>
                <a:latin typeface="Open Sans Bold"/>
                <a:ea typeface="Open Sans Bold"/>
                <a:cs typeface="Open Sans Bold"/>
                <a:sym typeface="Open Sans Bold"/>
              </a:rPr>
              <a:t>ZAPRASZAMY DO WSPÓŁPRACY</a:t>
            </a:r>
          </a:p>
        </p:txBody>
      </p:sp>
      <p:grpSp>
        <p:nvGrpSpPr>
          <p:cNvPr id="17" name="Group 17"/>
          <p:cNvGrpSpPr/>
          <p:nvPr/>
        </p:nvGrpSpPr>
        <p:grpSpPr>
          <a:xfrm>
            <a:off x="2221727" y="5016285"/>
            <a:ext cx="5312229" cy="861024"/>
            <a:chOff x="0" y="0"/>
            <a:chExt cx="7082971" cy="1148031"/>
          </a:xfrm>
        </p:grpSpPr>
        <p:sp>
          <p:nvSpPr>
            <p:cNvPr id="18" name="TextBox 18"/>
            <p:cNvSpPr txBox="1"/>
            <p:nvPr/>
          </p:nvSpPr>
          <p:spPr>
            <a:xfrm>
              <a:off x="7257" y="676438"/>
              <a:ext cx="6538802" cy="471593"/>
            </a:xfrm>
            <a:prstGeom prst="rect">
              <a:avLst/>
            </a:prstGeom>
          </p:spPr>
          <p:txBody>
            <a:bodyPr lIns="0" tIns="0" rIns="0" bIns="0" rtlCol="0" anchor="t">
              <a:spAutoFit/>
            </a:bodyPr>
            <a:lstStyle/>
            <a:p>
              <a:pPr algn="l">
                <a:lnSpc>
                  <a:spcPts val="3079"/>
                </a:lnSpc>
              </a:pPr>
              <a:r>
                <a:rPr lang="pl-PL" sz="2199" noProof="0" dirty="0">
                  <a:solidFill>
                    <a:srgbClr val="000000"/>
                  </a:solidFill>
                  <a:latin typeface="Open Sans"/>
                  <a:ea typeface="Open Sans"/>
                  <a:cs typeface="Open Sans"/>
                  <a:sym typeface="Open Sans"/>
                </a:rPr>
                <a:t>+ 48 xx22 487 84 90</a:t>
              </a:r>
            </a:p>
          </p:txBody>
        </p:sp>
        <p:sp>
          <p:nvSpPr>
            <p:cNvPr id="19" name="TextBox 19"/>
            <p:cNvSpPr txBox="1"/>
            <p:nvPr/>
          </p:nvSpPr>
          <p:spPr>
            <a:xfrm>
              <a:off x="0" y="-57150"/>
              <a:ext cx="7082971" cy="619735"/>
            </a:xfrm>
            <a:prstGeom prst="rect">
              <a:avLst/>
            </a:prstGeom>
          </p:spPr>
          <p:txBody>
            <a:bodyPr lIns="0" tIns="0" rIns="0" bIns="0" rtlCol="0" anchor="t">
              <a:spAutoFit/>
            </a:bodyPr>
            <a:lstStyle/>
            <a:p>
              <a:pPr algn="l">
                <a:lnSpc>
                  <a:spcPts val="3920"/>
                </a:lnSpc>
              </a:pPr>
              <a:r>
                <a:rPr lang="pl-PL" sz="2800" b="1" noProof="0" dirty="0">
                  <a:solidFill>
                    <a:srgbClr val="000000"/>
                  </a:solidFill>
                  <a:latin typeface="Open Sans Semi-Bold"/>
                  <a:ea typeface="Open Sans Semi-Bold"/>
                  <a:cs typeface="Open Sans Semi-Bold"/>
                  <a:sym typeface="Open Sans Semi-Bold"/>
                </a:rPr>
                <a:t>Telefon</a:t>
              </a:r>
            </a:p>
          </p:txBody>
        </p:sp>
      </p:grpSp>
      <p:grpSp>
        <p:nvGrpSpPr>
          <p:cNvPr id="20" name="Group 20"/>
          <p:cNvGrpSpPr/>
          <p:nvPr/>
        </p:nvGrpSpPr>
        <p:grpSpPr>
          <a:xfrm>
            <a:off x="2221727" y="6163058"/>
            <a:ext cx="5312229" cy="861024"/>
            <a:chOff x="0" y="0"/>
            <a:chExt cx="7082971" cy="1148031"/>
          </a:xfrm>
        </p:grpSpPr>
        <p:sp>
          <p:nvSpPr>
            <p:cNvPr id="21" name="TextBox 21"/>
            <p:cNvSpPr txBox="1"/>
            <p:nvPr/>
          </p:nvSpPr>
          <p:spPr>
            <a:xfrm>
              <a:off x="7257" y="676438"/>
              <a:ext cx="6538802" cy="471593"/>
            </a:xfrm>
            <a:prstGeom prst="rect">
              <a:avLst/>
            </a:prstGeom>
          </p:spPr>
          <p:txBody>
            <a:bodyPr lIns="0" tIns="0" rIns="0" bIns="0" rtlCol="0" anchor="t">
              <a:spAutoFit/>
            </a:bodyPr>
            <a:lstStyle/>
            <a:p>
              <a:pPr algn="l">
                <a:lnSpc>
                  <a:spcPts val="3079"/>
                </a:lnSpc>
              </a:pPr>
              <a:r>
                <a:rPr lang="pl-PL" sz="2199" noProof="0" dirty="0">
                  <a:solidFill>
                    <a:srgbClr val="000000"/>
                  </a:solidFill>
                  <a:latin typeface="Open Sans"/>
                  <a:ea typeface="Open Sans"/>
                  <a:cs typeface="Open Sans"/>
                  <a:sym typeface="Open Sans"/>
                </a:rPr>
                <a:t>biuro@eitt.pl</a:t>
              </a:r>
              <a:endParaRPr lang="pl-PL" sz="2199" noProof="0" dirty="0">
                <a:solidFill>
                  <a:srgbClr val="000000"/>
                </a:solidFill>
                <a:latin typeface="Open Sans"/>
                <a:ea typeface="Open Sans"/>
                <a:cs typeface="Open Sans"/>
                <a:sym typeface="Open Sans"/>
                <a:hlinkClick r:id="rId15" tooltip="mailto:anna.polak@eitt.pl"/>
              </a:endParaRPr>
            </a:p>
          </p:txBody>
        </p:sp>
        <p:sp>
          <p:nvSpPr>
            <p:cNvPr id="22" name="TextBox 22"/>
            <p:cNvSpPr txBox="1"/>
            <p:nvPr/>
          </p:nvSpPr>
          <p:spPr>
            <a:xfrm>
              <a:off x="0" y="-57150"/>
              <a:ext cx="7082971" cy="619735"/>
            </a:xfrm>
            <a:prstGeom prst="rect">
              <a:avLst/>
            </a:prstGeom>
          </p:spPr>
          <p:txBody>
            <a:bodyPr lIns="0" tIns="0" rIns="0" bIns="0" rtlCol="0" anchor="t">
              <a:spAutoFit/>
            </a:bodyPr>
            <a:lstStyle/>
            <a:p>
              <a:pPr algn="l">
                <a:lnSpc>
                  <a:spcPts val="3920"/>
                </a:lnSpc>
              </a:pPr>
              <a:r>
                <a:rPr lang="pl-PL" sz="2800" b="1" noProof="0" dirty="0">
                  <a:solidFill>
                    <a:srgbClr val="000000"/>
                  </a:solidFill>
                  <a:latin typeface="Open Sans Semi-Bold"/>
                  <a:ea typeface="Open Sans Semi-Bold"/>
                  <a:cs typeface="Open Sans Semi-Bold"/>
                  <a:sym typeface="Open Sans Semi-Bold"/>
                </a:rPr>
                <a:t>Email</a:t>
              </a:r>
            </a:p>
          </p:txBody>
        </p:sp>
      </p:grpSp>
      <p:grpSp>
        <p:nvGrpSpPr>
          <p:cNvPr id="23" name="Group 23"/>
          <p:cNvGrpSpPr/>
          <p:nvPr/>
        </p:nvGrpSpPr>
        <p:grpSpPr>
          <a:xfrm>
            <a:off x="2221727" y="7266969"/>
            <a:ext cx="5312229" cy="921127"/>
            <a:chOff x="0" y="-57150"/>
            <a:chExt cx="7082971" cy="1228168"/>
          </a:xfrm>
        </p:grpSpPr>
        <p:sp>
          <p:nvSpPr>
            <p:cNvPr id="24" name="TextBox 24"/>
            <p:cNvSpPr txBox="1"/>
            <p:nvPr/>
          </p:nvSpPr>
          <p:spPr>
            <a:xfrm>
              <a:off x="7257" y="676438"/>
              <a:ext cx="6538802" cy="494580"/>
            </a:xfrm>
            <a:prstGeom prst="rect">
              <a:avLst/>
            </a:prstGeom>
          </p:spPr>
          <p:txBody>
            <a:bodyPr lIns="0" tIns="0" rIns="0" bIns="0" rtlCol="0" anchor="t">
              <a:spAutoFit/>
            </a:bodyPr>
            <a:lstStyle/>
            <a:p>
              <a:pPr algn="l">
                <a:lnSpc>
                  <a:spcPts val="3079"/>
                </a:lnSpc>
              </a:pPr>
              <a:r>
                <a:rPr lang="pl-PL" sz="2199" noProof="0" dirty="0">
                  <a:latin typeface="Open Sans"/>
                  <a:ea typeface="Open Sans"/>
                  <a:cs typeface="Open Sans"/>
                  <a:sym typeface="Open Sans"/>
                  <a:hlinkClick r:id="rId16" tooltip="https://eitt.pl/kontakt/">
                    <a:extLst>
                      <a:ext uri="{A12FA001-AC4F-418D-AE19-62706E023703}">
                        <ahyp:hlinkClr xmlns:ahyp="http://schemas.microsoft.com/office/drawing/2018/hyperlinkcolor" val="tx"/>
                      </a:ext>
                    </a:extLst>
                  </a:hlinkClick>
                </a:rPr>
                <a:t>www.eitt.com</a:t>
              </a:r>
            </a:p>
          </p:txBody>
        </p:sp>
        <p:sp>
          <p:nvSpPr>
            <p:cNvPr id="25" name="TextBox 25"/>
            <p:cNvSpPr txBox="1"/>
            <p:nvPr/>
          </p:nvSpPr>
          <p:spPr>
            <a:xfrm>
              <a:off x="0" y="-57150"/>
              <a:ext cx="7082971" cy="619735"/>
            </a:xfrm>
            <a:prstGeom prst="rect">
              <a:avLst/>
            </a:prstGeom>
          </p:spPr>
          <p:txBody>
            <a:bodyPr lIns="0" tIns="0" rIns="0" bIns="0" rtlCol="0" anchor="t">
              <a:spAutoFit/>
            </a:bodyPr>
            <a:lstStyle/>
            <a:p>
              <a:pPr algn="l">
                <a:lnSpc>
                  <a:spcPts val="3920"/>
                </a:lnSpc>
              </a:pPr>
              <a:r>
                <a:rPr lang="pl-PL" sz="2800" b="1" noProof="0" dirty="0">
                  <a:solidFill>
                    <a:srgbClr val="000000"/>
                  </a:solidFill>
                  <a:latin typeface="Open Sans Semi-Bold"/>
                  <a:ea typeface="Open Sans Semi-Bold"/>
                  <a:cs typeface="Open Sans Semi-Bold"/>
                  <a:sym typeface="Open Sans Semi-Bold"/>
                </a:rPr>
                <a:t>Strona</a:t>
              </a:r>
            </a:p>
          </p:txBody>
        </p:sp>
      </p:grpSp>
      <p:grpSp>
        <p:nvGrpSpPr>
          <p:cNvPr id="26" name="Group 26"/>
          <p:cNvGrpSpPr/>
          <p:nvPr/>
        </p:nvGrpSpPr>
        <p:grpSpPr>
          <a:xfrm>
            <a:off x="2221727" y="8456605"/>
            <a:ext cx="6769873" cy="861024"/>
            <a:chOff x="0" y="0"/>
            <a:chExt cx="9026497" cy="1148031"/>
          </a:xfrm>
        </p:grpSpPr>
        <p:sp>
          <p:nvSpPr>
            <p:cNvPr id="27" name="TextBox 27"/>
            <p:cNvSpPr txBox="1"/>
            <p:nvPr/>
          </p:nvSpPr>
          <p:spPr>
            <a:xfrm>
              <a:off x="9248" y="676438"/>
              <a:ext cx="8333011" cy="471593"/>
            </a:xfrm>
            <a:prstGeom prst="rect">
              <a:avLst/>
            </a:prstGeom>
          </p:spPr>
          <p:txBody>
            <a:bodyPr lIns="0" tIns="0" rIns="0" bIns="0" rtlCol="0" anchor="t">
              <a:spAutoFit/>
            </a:bodyPr>
            <a:lstStyle/>
            <a:p>
              <a:pPr algn="l">
                <a:lnSpc>
                  <a:spcPts val="3079"/>
                </a:lnSpc>
              </a:pPr>
              <a:r>
                <a:rPr lang="pl-PL" sz="2199" noProof="0" dirty="0">
                  <a:solidFill>
                    <a:srgbClr val="000000"/>
                  </a:solidFill>
                  <a:latin typeface="Open Sans"/>
                  <a:ea typeface="Open Sans"/>
                  <a:cs typeface="Open Sans"/>
                  <a:sym typeface="Open Sans"/>
                </a:rPr>
                <a:t>ul. Ząbkowska 31, 03-736 Warszawa</a:t>
              </a:r>
            </a:p>
          </p:txBody>
        </p:sp>
        <p:sp>
          <p:nvSpPr>
            <p:cNvPr id="28" name="TextBox 28"/>
            <p:cNvSpPr txBox="1"/>
            <p:nvPr/>
          </p:nvSpPr>
          <p:spPr>
            <a:xfrm>
              <a:off x="0" y="-57150"/>
              <a:ext cx="9026497" cy="619735"/>
            </a:xfrm>
            <a:prstGeom prst="rect">
              <a:avLst/>
            </a:prstGeom>
          </p:spPr>
          <p:txBody>
            <a:bodyPr lIns="0" tIns="0" rIns="0" bIns="0" rtlCol="0" anchor="t">
              <a:spAutoFit/>
            </a:bodyPr>
            <a:lstStyle/>
            <a:p>
              <a:pPr algn="l">
                <a:lnSpc>
                  <a:spcPts val="3920"/>
                </a:lnSpc>
              </a:pPr>
              <a:r>
                <a:rPr lang="pl-PL" sz="2800" b="1" noProof="0" dirty="0">
                  <a:solidFill>
                    <a:srgbClr val="000000"/>
                  </a:solidFill>
                  <a:latin typeface="Open Sans Semi-Bold"/>
                  <a:ea typeface="Open Sans Semi-Bold"/>
                  <a:cs typeface="Open Sans Semi-Bold"/>
                  <a:sym typeface="Open Sans Semi-Bold"/>
                </a:rPr>
                <a:t>Adres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normAutofit fontScale="90000"/>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1953587" y="3112913"/>
            <a:ext cx="10768320" cy="4662815"/>
          </a:xfrm>
          <a:prstGeom prst="rect">
            <a:avLst/>
          </a:prstGeom>
          <a:noFill/>
        </p:spPr>
        <p:txBody>
          <a:bodyPr wrap="square">
            <a:spAutoFit/>
          </a:bodyPr>
          <a:lstStyle/>
          <a:p>
            <a:r>
              <a:rPr lang="pl-PL" sz="2700" dirty="0"/>
              <a:t>import platform</a:t>
            </a:r>
          </a:p>
          <a:p>
            <a:r>
              <a:rPr lang="pl-PL" sz="2700" dirty="0"/>
              <a:t>from xml.etree.ElementTree import  Element, SubElement, Comment</a:t>
            </a:r>
          </a:p>
          <a:p>
            <a:r>
              <a:rPr lang="pl-PL" sz="2700" dirty="0"/>
              <a:t>import xml.etree.ElementTree as ET</a:t>
            </a:r>
          </a:p>
          <a:p>
            <a:endParaRPr lang="pl-PL" sz="2700" dirty="0"/>
          </a:p>
          <a:p>
            <a:r>
              <a:rPr lang="pl-PL" sz="2700" dirty="0"/>
              <a:t>import pandas as pd</a:t>
            </a:r>
          </a:p>
          <a:p>
            <a:endParaRPr lang="pl-PL" sz="2700" dirty="0"/>
          </a:p>
          <a:p>
            <a:r>
              <a:rPr lang="pl-PL" sz="2700" dirty="0"/>
              <a:t>import dane</a:t>
            </a:r>
          </a:p>
          <a:p>
            <a:r>
              <a:rPr lang="pl-PL" sz="2700" dirty="0"/>
              <a:t>from dane import person</a:t>
            </a:r>
          </a:p>
          <a:p>
            <a:r>
              <a:rPr lang="pl-PL" sz="2700" dirty="0"/>
              <a:t>from func_hello import hello_usr</a:t>
            </a:r>
          </a:p>
          <a:p>
            <a:r>
              <a:rPr lang="pl-PL" sz="2700" dirty="0"/>
              <a:t>from capital import City</a:t>
            </a:r>
          </a:p>
          <a:p>
            <a:r>
              <a:rPr lang="pl-PL" sz="270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12721908" y="2051283"/>
            <a:ext cx="5108892" cy="507831"/>
          </a:xfrm>
          <a:prstGeom prst="rect">
            <a:avLst/>
          </a:prstGeom>
          <a:noFill/>
        </p:spPr>
        <p:txBody>
          <a:bodyPr wrap="square" rtlCol="0">
            <a:spAutoFit/>
          </a:bodyPr>
          <a:lstStyle/>
          <a:p>
            <a:r>
              <a:rPr lang="pl-PL" sz="270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12419904" y="4882407"/>
            <a:ext cx="5108892" cy="507831"/>
          </a:xfrm>
          <a:prstGeom prst="rect">
            <a:avLst/>
          </a:prstGeom>
          <a:noFill/>
        </p:spPr>
        <p:txBody>
          <a:bodyPr wrap="square" rtlCol="0">
            <a:spAutoFit/>
          </a:bodyPr>
          <a:lstStyle/>
          <a:p>
            <a:r>
              <a:rPr lang="pl-PL" sz="270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12419904" y="6651899"/>
            <a:ext cx="5108892" cy="507831"/>
          </a:xfrm>
          <a:prstGeom prst="rect">
            <a:avLst/>
          </a:prstGeom>
          <a:noFill/>
        </p:spPr>
        <p:txBody>
          <a:bodyPr wrap="square" rtlCol="0">
            <a:spAutoFit/>
          </a:bodyPr>
          <a:lstStyle/>
          <a:p>
            <a:r>
              <a:rPr lang="pl-PL" sz="270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7474592" y="2305199"/>
            <a:ext cx="5247316" cy="1042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5876491" y="5127806"/>
            <a:ext cx="6543416" cy="15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6820253" y="6905815"/>
            <a:ext cx="5599651" cy="65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normAutofit fontScale="90000"/>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993713" y="2536034"/>
            <a:ext cx="7907694" cy="4283334"/>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10259009" y="2841172"/>
            <a:ext cx="6899988" cy="2169825"/>
          </a:xfrm>
          <a:prstGeom prst="rect">
            <a:avLst/>
          </a:prstGeom>
          <a:noFill/>
        </p:spPr>
        <p:txBody>
          <a:bodyPr wrap="square" rtlCol="0">
            <a:spAutoFit/>
          </a:bodyPr>
          <a:lstStyle/>
          <a:p>
            <a:r>
              <a:rPr lang="pl-PL" sz="2700" dirty="0"/>
              <a:t>Interpreter języka Python, jest dostępny na stronie: </a:t>
            </a:r>
            <a:r>
              <a:rPr lang="pl-PL" sz="2700" dirty="0">
                <a:hlinkClick r:id="rId3"/>
              </a:rPr>
              <a:t>https://www.python.org/</a:t>
            </a:r>
            <a:endParaRPr lang="pl-PL" sz="2700" dirty="0"/>
          </a:p>
          <a:p>
            <a:endParaRPr lang="pl-PL" sz="2700" dirty="0"/>
          </a:p>
          <a:p>
            <a:r>
              <a:rPr lang="pl-PL" sz="270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10259012" y="6266577"/>
            <a:ext cx="7320122" cy="1338828"/>
          </a:xfrm>
          <a:prstGeom prst="rect">
            <a:avLst/>
          </a:prstGeom>
          <a:noFill/>
        </p:spPr>
        <p:txBody>
          <a:bodyPr wrap="square" rtlCol="0">
            <a:spAutoFit/>
          </a:bodyPr>
          <a:lstStyle/>
          <a:p>
            <a:r>
              <a:rPr lang="pl-PL" sz="270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4177480" y="8802953"/>
            <a:ext cx="7256654" cy="5738804"/>
          </a:xfrm>
          <a:custGeom>
            <a:avLst/>
            <a:gdLst/>
            <a:ahLst/>
            <a:cxnLst/>
            <a:rect l="l" t="t" r="r" b="b"/>
            <a:pathLst>
              <a:path w="7256654" h="5738804">
                <a:moveTo>
                  <a:pt x="0" y="0"/>
                </a:moveTo>
                <a:lnTo>
                  <a:pt x="7256654" y="0"/>
                </a:lnTo>
                <a:lnTo>
                  <a:pt x="7256654" y="5738804"/>
                </a:lnTo>
                <a:lnTo>
                  <a:pt x="0" y="5738804"/>
                </a:lnTo>
                <a:lnTo>
                  <a:pt x="0" y="0"/>
                </a:lnTo>
                <a:close/>
              </a:path>
            </a:pathLst>
          </a:custGeom>
          <a:blipFill>
            <a:blip r:embed="rId2">
              <a:alphaModFix amt="12000"/>
              <a:extLst>
                <a:ext uri="{96DAC541-7B7A-43D3-8B79-37D633B846F1}">
                  <asvg:svgBlip xmlns:asvg="http://schemas.microsoft.com/office/drawing/2016/SVG/main" r:embed="rId3"/>
                </a:ext>
              </a:extLst>
            </a:blip>
            <a:stretch>
              <a:fillRect/>
            </a:stretch>
          </a:blipFill>
        </p:spPr>
        <p:txBody>
          <a:bodyPr/>
          <a:lstStyle/>
          <a:p>
            <a:endParaRPr lang="pl-PL" noProof="0" dirty="0"/>
          </a:p>
        </p:txBody>
      </p:sp>
      <p:grpSp>
        <p:nvGrpSpPr>
          <p:cNvPr id="6" name="Group 6"/>
          <p:cNvGrpSpPr/>
          <p:nvPr/>
        </p:nvGrpSpPr>
        <p:grpSpPr>
          <a:xfrm>
            <a:off x="304800" y="-137234"/>
            <a:ext cx="5138057" cy="10119434"/>
            <a:chOff x="0" y="0"/>
            <a:chExt cx="734529" cy="1446659"/>
          </a:xfrm>
        </p:grpSpPr>
        <p:sp>
          <p:nvSpPr>
            <p:cNvPr id="7" name="Freeform 7"/>
            <p:cNvSpPr/>
            <p:nvPr/>
          </p:nvSpPr>
          <p:spPr>
            <a:xfrm>
              <a:off x="0" y="0"/>
              <a:ext cx="734529" cy="1446659"/>
            </a:xfrm>
            <a:custGeom>
              <a:avLst/>
              <a:gdLst/>
              <a:ahLst/>
              <a:cxnLst/>
              <a:rect l="l" t="t" r="r" b="b"/>
              <a:pathLst>
                <a:path w="734529" h="1446659">
                  <a:moveTo>
                    <a:pt x="15068" y="0"/>
                  </a:moveTo>
                  <a:lnTo>
                    <a:pt x="719461" y="0"/>
                  </a:lnTo>
                  <a:cubicBezTo>
                    <a:pt x="723457" y="0"/>
                    <a:pt x="727290" y="1587"/>
                    <a:pt x="730116" y="4413"/>
                  </a:cubicBezTo>
                  <a:cubicBezTo>
                    <a:pt x="732942" y="7239"/>
                    <a:pt x="734529" y="11072"/>
                    <a:pt x="734529" y="15068"/>
                  </a:cubicBezTo>
                  <a:lnTo>
                    <a:pt x="734529" y="1431592"/>
                  </a:lnTo>
                  <a:cubicBezTo>
                    <a:pt x="734529" y="1439913"/>
                    <a:pt x="727783" y="1446659"/>
                    <a:pt x="719461" y="1446659"/>
                  </a:cubicBezTo>
                  <a:lnTo>
                    <a:pt x="15068" y="1446659"/>
                  </a:lnTo>
                  <a:cubicBezTo>
                    <a:pt x="6746" y="1446659"/>
                    <a:pt x="0" y="1439913"/>
                    <a:pt x="0" y="1431592"/>
                  </a:cubicBezTo>
                  <a:lnTo>
                    <a:pt x="0" y="15068"/>
                  </a:lnTo>
                  <a:cubicBezTo>
                    <a:pt x="0" y="6746"/>
                    <a:pt x="6746" y="0"/>
                    <a:pt x="15068" y="0"/>
                  </a:cubicBezTo>
                  <a:close/>
                </a:path>
              </a:pathLst>
            </a:custGeom>
            <a:blipFill>
              <a:blip r:embed="rId4"/>
              <a:stretch>
                <a:fillRect l="-97805" r="-97805"/>
              </a:stretch>
            </a:blipFill>
            <a:ln cap="sq">
              <a:noFill/>
              <a:prstDash val="solid"/>
              <a:miter/>
            </a:ln>
          </p:spPr>
          <p:txBody>
            <a:bodyPr/>
            <a:lstStyle/>
            <a:p>
              <a:endParaRPr lang="pl-PL" noProof="0" dirty="0"/>
            </a:p>
          </p:txBody>
        </p:sp>
      </p:grpSp>
      <p:sp>
        <p:nvSpPr>
          <p:cNvPr id="8" name="Freeform 8"/>
          <p:cNvSpPr/>
          <p:nvPr/>
        </p:nvSpPr>
        <p:spPr>
          <a:xfrm>
            <a:off x="12390167" y="9982200"/>
            <a:ext cx="5897833" cy="1690155"/>
          </a:xfrm>
          <a:custGeom>
            <a:avLst/>
            <a:gdLst/>
            <a:ahLst/>
            <a:cxnLst/>
            <a:rect l="l" t="t" r="r" b="b"/>
            <a:pathLst>
              <a:path w="5897833" h="1690155">
                <a:moveTo>
                  <a:pt x="0" y="0"/>
                </a:moveTo>
                <a:lnTo>
                  <a:pt x="5897833" y="0"/>
                </a:lnTo>
                <a:lnTo>
                  <a:pt x="5897833" y="1690155"/>
                </a:lnTo>
                <a:lnTo>
                  <a:pt x="0" y="1690155"/>
                </a:lnTo>
                <a:lnTo>
                  <a:pt x="0" y="0"/>
                </a:lnTo>
                <a:close/>
              </a:path>
            </a:pathLst>
          </a:custGeom>
          <a:blipFill>
            <a:blip r:embed="rId5">
              <a:extLst>
                <a:ext uri="{96DAC541-7B7A-43D3-8B79-37D633B846F1}">
                  <asvg:svgBlip xmlns:asvg="http://schemas.microsoft.com/office/drawing/2016/SVG/main" r:embed="rId6"/>
                </a:ext>
              </a:extLst>
            </a:blip>
            <a:stretch>
              <a:fillRect t="-189630"/>
            </a:stretch>
          </a:blipFill>
        </p:spPr>
        <p:txBody>
          <a:bodyPr/>
          <a:lstStyle/>
          <a:p>
            <a:endParaRPr lang="pl-PL" noProof="0" dirty="0"/>
          </a:p>
        </p:txBody>
      </p:sp>
      <p:sp>
        <p:nvSpPr>
          <p:cNvPr id="9" name="Freeform 9">
            <a:hlinkClick r:id="rId7" tooltip="https://eitt.pl"/>
          </p:cNvPr>
          <p:cNvSpPr/>
          <p:nvPr/>
        </p:nvSpPr>
        <p:spPr>
          <a:xfrm>
            <a:off x="15689036" y="1028700"/>
            <a:ext cx="1540329" cy="373530"/>
          </a:xfrm>
          <a:custGeom>
            <a:avLst/>
            <a:gdLst/>
            <a:ahLst/>
            <a:cxnLst/>
            <a:rect l="l" t="t" r="r" b="b"/>
            <a:pathLst>
              <a:path w="1540329" h="373530">
                <a:moveTo>
                  <a:pt x="0" y="0"/>
                </a:moveTo>
                <a:lnTo>
                  <a:pt x="1540328" y="0"/>
                </a:lnTo>
                <a:lnTo>
                  <a:pt x="1540328" y="373530"/>
                </a:lnTo>
                <a:lnTo>
                  <a:pt x="0" y="373530"/>
                </a:lnTo>
                <a:lnTo>
                  <a:pt x="0" y="0"/>
                </a:lnTo>
                <a:close/>
              </a:path>
            </a:pathLst>
          </a:custGeom>
          <a:blipFill>
            <a:blip r:embed="rId8"/>
            <a:stretch>
              <a:fillRect/>
            </a:stretch>
          </a:blipFill>
        </p:spPr>
        <p:txBody>
          <a:bodyPr/>
          <a:lstStyle/>
          <a:p>
            <a:endParaRPr lang="pl-PL" noProof="0" dirty="0"/>
          </a:p>
        </p:txBody>
      </p:sp>
      <p:sp>
        <p:nvSpPr>
          <p:cNvPr id="10" name="Freeform 10"/>
          <p:cNvSpPr/>
          <p:nvPr/>
        </p:nvSpPr>
        <p:spPr>
          <a:xfrm rot="-5400000">
            <a:off x="-2535591" y="5171461"/>
            <a:ext cx="5205623" cy="824669"/>
          </a:xfrm>
          <a:prstGeom prst="roundRect">
            <a:avLst>
              <a:gd name="adj" fmla="val 8603"/>
            </a:avLst>
          </a:prstGeom>
          <a:blipFill>
            <a:blip r:embed="rId9">
              <a:extLst>
                <a:ext uri="{96DAC541-7B7A-43D3-8B79-37D633B846F1}">
                  <asvg:svgBlip xmlns:asvg="http://schemas.microsoft.com/office/drawing/2016/SVG/main" r:embed="rId10"/>
                </a:ext>
              </a:extLst>
            </a:blip>
            <a:stretch>
              <a:fillRect t="-312011" r="-8557"/>
            </a:stretch>
          </a:blipFill>
        </p:spPr>
        <p:txBody>
          <a:bodyPr/>
          <a:lstStyle/>
          <a:p>
            <a:endParaRPr lang="pl-PL" noProof="0" dirty="0"/>
          </a:p>
        </p:txBody>
      </p:sp>
      <p:sp>
        <p:nvSpPr>
          <p:cNvPr id="11" name="TextBox 11"/>
          <p:cNvSpPr txBox="1"/>
          <p:nvPr/>
        </p:nvSpPr>
        <p:spPr>
          <a:xfrm>
            <a:off x="6422571" y="3046095"/>
            <a:ext cx="10836729" cy="5158800"/>
          </a:xfrm>
          <a:prstGeom prst="rect">
            <a:avLst/>
          </a:prstGeom>
        </p:spPr>
        <p:txBody>
          <a:bodyPr lIns="0" tIns="0" rIns="0" bIns="0" rtlCol="0" anchor="t">
            <a:normAutofit/>
          </a:bodyPr>
          <a:lstStyle/>
          <a:p>
            <a:pPr marL="757238" lvl="1" indent="-576263" algn="l">
              <a:lnSpc>
                <a:spcPct val="130000"/>
              </a:lnSpc>
              <a:buAutoNum type="arabicPeriod"/>
            </a:pPr>
            <a:r>
              <a:rPr lang="pl-PL" sz="2400" spc="27" noProof="0" dirty="0">
                <a:latin typeface="Open Sans" panose="020B0606030504020204" pitchFamily="34" charset="0"/>
                <a:ea typeface="Open Sans" panose="020B0606030504020204" pitchFamily="34" charset="0"/>
                <a:cs typeface="Open Sans" panose="020B0606030504020204" pitchFamily="34" charset="0"/>
                <a:sym typeface="Open Sans Semi-Bold"/>
              </a:rPr>
              <a:t>Wprowadzenie do </a:t>
            </a:r>
            <a:r>
              <a:rPr lang="pl-PL" sz="2400" spc="27" noProof="0" dirty="0" err="1">
                <a:latin typeface="Open Sans" panose="020B0606030504020204" pitchFamily="34" charset="0"/>
                <a:ea typeface="Open Sans" panose="020B0606030504020204" pitchFamily="34" charset="0"/>
                <a:cs typeface="Open Sans" panose="020B0606030504020204" pitchFamily="34" charset="0"/>
                <a:sym typeface="Open Sans Semi-Bold"/>
              </a:rPr>
              <a:t>Python</a:t>
            </a:r>
            <a:r>
              <a:rPr lang="pl-PL" sz="2400" spc="27" noProof="0" dirty="0">
                <a:latin typeface="Open Sans" panose="020B0606030504020204" pitchFamily="34" charset="0"/>
                <a:ea typeface="Open Sans" panose="020B0606030504020204" pitchFamily="34" charset="0"/>
                <a:cs typeface="Open Sans" panose="020B0606030504020204" pitchFamily="34" charset="0"/>
                <a:sym typeface="Open Sans Semi-Bold"/>
              </a:rPr>
              <a:t> Programming i środowiska pracy</a:t>
            </a:r>
          </a:p>
          <a:p>
            <a:pPr marL="757238" lvl="1" indent="-576263" algn="just">
              <a:lnSpc>
                <a:spcPct val="130000"/>
              </a:lnSpc>
              <a:buAutoNum type="arabicPeriod"/>
            </a:pPr>
            <a:r>
              <a:rPr lang="pl-PL" sz="2400" spc="27" noProof="0" dirty="0">
                <a:latin typeface="Open Sans" panose="020B0606030504020204" pitchFamily="34" charset="0"/>
                <a:ea typeface="Open Sans" panose="020B0606030504020204" pitchFamily="34" charset="0"/>
                <a:cs typeface="Open Sans" panose="020B0606030504020204" pitchFamily="34" charset="0"/>
                <a:sym typeface="Open Sans Semi-Bold"/>
              </a:rPr>
              <a:t>Organizacja kodu, OOP i testowanie jednostkowe</a:t>
            </a:r>
          </a:p>
          <a:p>
            <a:pPr marL="757238" lvl="1" indent="-576263" algn="just">
              <a:lnSpc>
                <a:spcPct val="130000"/>
              </a:lnSpc>
              <a:buAutoNum type="arabicPeriod"/>
            </a:pPr>
            <a:r>
              <a:rPr lang="pl-PL" sz="2400" spc="27" noProof="0" dirty="0">
                <a:latin typeface="Open Sans" panose="020B0606030504020204" pitchFamily="34" charset="0"/>
                <a:ea typeface="Open Sans" panose="020B0606030504020204" pitchFamily="34" charset="0"/>
                <a:cs typeface="Open Sans" panose="020B0606030504020204" pitchFamily="34" charset="0"/>
                <a:sym typeface="Open Sans Semi-Bold"/>
              </a:rPr>
              <a:t>Testowanie automatyczne (GUI, web, dane)</a:t>
            </a:r>
          </a:p>
          <a:p>
            <a:pPr marL="757238" lvl="1" indent="-576263" algn="just">
              <a:lnSpc>
                <a:spcPct val="130000"/>
              </a:lnSpc>
              <a:buAutoNum type="arabicPeriod"/>
            </a:pPr>
            <a:r>
              <a:rPr lang="pl-PL" sz="2400" spc="27" noProof="0" dirty="0">
                <a:latin typeface="Open Sans" panose="020B0606030504020204" pitchFamily="34" charset="0"/>
                <a:ea typeface="Open Sans" panose="020B0606030504020204" pitchFamily="34" charset="0"/>
                <a:cs typeface="Open Sans" panose="020B0606030504020204" pitchFamily="34" charset="0"/>
                <a:sym typeface="Open Sans Semi-Bold"/>
              </a:rPr>
              <a:t>Przetwarzanie obrazu, OCR i AI wspierające testy</a:t>
            </a:r>
          </a:p>
          <a:p>
            <a:pPr marL="757238" lvl="1" indent="-576263" algn="just">
              <a:lnSpc>
                <a:spcPct val="130000"/>
              </a:lnSpc>
              <a:buAutoNum type="arabicPeriod"/>
            </a:pPr>
            <a:r>
              <a:rPr lang="pl-PL" sz="2400" spc="27" noProof="0" dirty="0">
                <a:latin typeface="Open Sans" panose="020B0606030504020204" pitchFamily="34" charset="0"/>
                <a:ea typeface="Open Sans" panose="020B0606030504020204" pitchFamily="34" charset="0"/>
                <a:cs typeface="Open Sans" panose="020B0606030504020204" pitchFamily="34" charset="0"/>
                <a:sym typeface="Open Sans Semi-Bold"/>
              </a:rPr>
              <a:t>Algorytmy AI i analiza danych w testowaniu</a:t>
            </a:r>
          </a:p>
          <a:p>
            <a:pPr marL="180975" lvl="1" algn="just">
              <a:lnSpc>
                <a:spcPct val="130000"/>
              </a:lnSpc>
            </a:pPr>
            <a:endParaRPr lang="pl-PL" sz="2400" spc="27" noProof="0" dirty="0">
              <a:latin typeface="Open Sans" panose="020B0606030504020204" pitchFamily="34" charset="0"/>
              <a:ea typeface="Open Sans" panose="020B0606030504020204" pitchFamily="34" charset="0"/>
              <a:cs typeface="Open Sans" panose="020B0606030504020204" pitchFamily="34" charset="0"/>
              <a:sym typeface="Open Sans Semi-Bold"/>
            </a:endParaRPr>
          </a:p>
        </p:txBody>
      </p:sp>
      <p:grpSp>
        <p:nvGrpSpPr>
          <p:cNvPr id="12" name="Group 12"/>
          <p:cNvGrpSpPr/>
          <p:nvPr/>
        </p:nvGrpSpPr>
        <p:grpSpPr>
          <a:xfrm>
            <a:off x="6629517" y="1028700"/>
            <a:ext cx="10599847" cy="1507702"/>
            <a:chOff x="0" y="0"/>
            <a:chExt cx="14133130" cy="2010269"/>
          </a:xfrm>
        </p:grpSpPr>
        <p:sp>
          <p:nvSpPr>
            <p:cNvPr id="13" name="TextBox 13"/>
            <p:cNvSpPr txBox="1"/>
            <p:nvPr/>
          </p:nvSpPr>
          <p:spPr>
            <a:xfrm>
              <a:off x="0" y="-76200"/>
              <a:ext cx="9844369" cy="893292"/>
            </a:xfrm>
            <a:prstGeom prst="rect">
              <a:avLst/>
            </a:prstGeom>
          </p:spPr>
          <p:txBody>
            <a:bodyPr lIns="0" tIns="0" rIns="0" bIns="0" rtlCol="0" anchor="t">
              <a:spAutoFit/>
            </a:bodyPr>
            <a:lstStyle/>
            <a:p>
              <a:pPr algn="l">
                <a:lnSpc>
                  <a:spcPts val="5751"/>
                </a:lnSpc>
                <a:spcBef>
                  <a:spcPct val="0"/>
                </a:spcBef>
              </a:pPr>
              <a:r>
                <a:rPr lang="pl-PL" sz="4108" b="1" noProof="0" dirty="0">
                  <a:solidFill>
                    <a:srgbClr val="000000"/>
                  </a:solidFill>
                  <a:latin typeface="Open Sans Bold"/>
                  <a:ea typeface="Open Sans Bold"/>
                  <a:cs typeface="Open Sans Bold"/>
                  <a:sym typeface="Open Sans Bold"/>
                </a:rPr>
                <a:t>AGENDA</a:t>
              </a:r>
            </a:p>
          </p:txBody>
        </p:sp>
        <p:sp>
          <p:nvSpPr>
            <p:cNvPr id="14" name="TextBox 14"/>
            <p:cNvSpPr txBox="1"/>
            <p:nvPr/>
          </p:nvSpPr>
          <p:spPr>
            <a:xfrm>
              <a:off x="0" y="748356"/>
              <a:ext cx="14133130" cy="1261913"/>
            </a:xfrm>
            <a:prstGeom prst="rect">
              <a:avLst/>
            </a:prstGeom>
          </p:spPr>
          <p:txBody>
            <a:bodyPr lIns="0" tIns="0" rIns="0" bIns="0" rtlCol="0" anchor="t">
              <a:spAutoFit/>
            </a:bodyPr>
            <a:lstStyle/>
            <a:p>
              <a:pPr algn="l">
                <a:lnSpc>
                  <a:spcPts val="8137"/>
                </a:lnSpc>
                <a:spcBef>
                  <a:spcPct val="0"/>
                </a:spcBef>
              </a:pPr>
              <a:r>
                <a:rPr lang="pl-PL" sz="5812" noProof="0" dirty="0">
                  <a:solidFill>
                    <a:srgbClr val="000000"/>
                  </a:solidFill>
                  <a:latin typeface="Open Sans"/>
                  <a:ea typeface="Open Sans"/>
                  <a:cs typeface="Open Sans"/>
                  <a:sym typeface="Open Sans"/>
                </a:rPr>
                <a:t>SZKOLENIA</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1257300" y="210134"/>
            <a:ext cx="15773400" cy="1988345"/>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1510021" y="3942264"/>
            <a:ext cx="13627916" cy="5493812"/>
          </a:xfrm>
          <a:prstGeom prst="rect">
            <a:avLst/>
          </a:prstGeom>
          <a:noFill/>
        </p:spPr>
        <p:txBody>
          <a:bodyPr wrap="square" rtlCol="0">
            <a:spAutoFit/>
          </a:bodyPr>
          <a:lstStyle/>
          <a:p>
            <a:r>
              <a:rPr lang="pl-PL" sz="2700" dirty="0"/>
              <a:t>Nie ma jednego dedykowanego środowiska programistycznego dla języka Python.  </a:t>
            </a:r>
          </a:p>
          <a:p>
            <a:r>
              <a:rPr lang="pl-PL" sz="2700" dirty="0"/>
              <a:t>Jakie można wybrać najlepsze środowiska języka Python</a:t>
            </a:r>
          </a:p>
          <a:p>
            <a:endParaRPr lang="pl-PL" sz="2700" dirty="0"/>
          </a:p>
          <a:p>
            <a:r>
              <a:rPr lang="pl-PL" sz="2700" dirty="0"/>
              <a:t>JetBrains PyCharm</a:t>
            </a:r>
          </a:p>
          <a:p>
            <a:endParaRPr lang="pl-PL" sz="2700" dirty="0"/>
          </a:p>
          <a:p>
            <a:endParaRPr lang="pl-PL" sz="2700" dirty="0"/>
          </a:p>
          <a:p>
            <a:endParaRPr lang="pl-PL" sz="2700" dirty="0"/>
          </a:p>
          <a:p>
            <a:r>
              <a:rPr lang="pl-PL" sz="2700" dirty="0"/>
              <a:t>Microsoft Visual Studio 2019 </a:t>
            </a:r>
          </a:p>
          <a:p>
            <a:endParaRPr lang="pl-PL" sz="2700" dirty="0"/>
          </a:p>
          <a:p>
            <a:endParaRPr lang="pl-PL" sz="2700" dirty="0"/>
          </a:p>
          <a:p>
            <a:endParaRPr lang="pl-PL" sz="2700" dirty="0"/>
          </a:p>
          <a:p>
            <a:r>
              <a:rPr lang="pl-PL" sz="2700" dirty="0"/>
              <a:t>Microsoft Visual Studio Code</a:t>
            </a:r>
          </a:p>
          <a:p>
            <a:endParaRPr lang="pl-PL" sz="270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02679" y="4893199"/>
            <a:ext cx="1384553" cy="1384553"/>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32132" y="5700002"/>
            <a:ext cx="1905098" cy="1905098"/>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32132" y="7743500"/>
            <a:ext cx="1905098" cy="1905098"/>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1510021" y="1941928"/>
            <a:ext cx="12231149" cy="1754326"/>
          </a:xfrm>
          <a:prstGeom prst="rect">
            <a:avLst/>
          </a:prstGeom>
          <a:noFill/>
        </p:spPr>
        <p:txBody>
          <a:bodyPr wrap="square" rtlCol="0">
            <a:spAutoFit/>
          </a:bodyPr>
          <a:lstStyle/>
          <a:p>
            <a:r>
              <a:rPr lang="pl-PL" sz="270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1805476" y="2711101"/>
            <a:ext cx="7732811" cy="4188605"/>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1805474" y="1116623"/>
            <a:ext cx="9146333" cy="507831"/>
          </a:xfrm>
          <a:prstGeom prst="rect">
            <a:avLst/>
          </a:prstGeom>
          <a:noFill/>
        </p:spPr>
        <p:txBody>
          <a:bodyPr wrap="square">
            <a:spAutoFit/>
          </a:bodyPr>
          <a:lstStyle/>
          <a:p>
            <a:r>
              <a:rPr lang="pl-PL" sz="270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11123803" y="2831287"/>
            <a:ext cx="5410901" cy="4247317"/>
          </a:xfrm>
          <a:prstGeom prst="rect">
            <a:avLst/>
          </a:prstGeom>
          <a:noFill/>
        </p:spPr>
        <p:txBody>
          <a:bodyPr wrap="square" rtlCol="0">
            <a:spAutoFit/>
          </a:bodyPr>
          <a:lstStyle/>
          <a:p>
            <a:r>
              <a:rPr lang="pl-PL" sz="2700" dirty="0"/>
              <a:t>Jest to wygodne i kompletne środowisko programistyczne dla języka Python. Występuje w dwóch wersjach: bezpłatnej  - Community oraz płatnej – Professional.</a:t>
            </a:r>
          </a:p>
          <a:p>
            <a:r>
              <a:rPr lang="pl-PL" sz="270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1805476" y="8028267"/>
            <a:ext cx="13017875" cy="923330"/>
          </a:xfrm>
          <a:prstGeom prst="rect">
            <a:avLst/>
          </a:prstGeom>
          <a:noFill/>
        </p:spPr>
        <p:txBody>
          <a:bodyPr wrap="square" rtlCol="0">
            <a:spAutoFit/>
          </a:bodyPr>
          <a:lstStyle/>
          <a:p>
            <a:r>
              <a:rPr lang="pl-PL" sz="2700" dirty="0"/>
              <a:t>Link do pobrania pliku instalacyjnego(wersja Community i Professional):</a:t>
            </a:r>
          </a:p>
          <a:p>
            <a:r>
              <a:rPr lang="pl-PL" sz="270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1441454" y="3074426"/>
            <a:ext cx="8889593" cy="4852236"/>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1865503" y="1605169"/>
            <a:ext cx="9141905" cy="507831"/>
          </a:xfrm>
          <a:prstGeom prst="rect">
            <a:avLst/>
          </a:prstGeom>
          <a:noFill/>
        </p:spPr>
        <p:txBody>
          <a:bodyPr wrap="square">
            <a:spAutoFit/>
          </a:bodyPr>
          <a:lstStyle/>
          <a:p>
            <a:r>
              <a:rPr lang="pl-PL" sz="270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11123803" y="2831286"/>
            <a:ext cx="5410901" cy="3831818"/>
          </a:xfrm>
          <a:prstGeom prst="rect">
            <a:avLst/>
          </a:prstGeom>
          <a:noFill/>
        </p:spPr>
        <p:txBody>
          <a:bodyPr wrap="square" rtlCol="0">
            <a:spAutoFit/>
          </a:bodyPr>
          <a:lstStyle/>
          <a:p>
            <a:r>
              <a:rPr lang="pl-PL" sz="2700" dirty="0"/>
              <a:t>Jest to kompletne multi - środowisko programistyczne firmy Microsoft dla wielu języków, w tym języka Python. Występuje w dwóch wersjach: bezpłatnej  - Community oraz płatnych: Professional i Enterprise</a:t>
            </a:r>
          </a:p>
          <a:p>
            <a:r>
              <a:rPr lang="pl-PL" sz="270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1865503" y="8556773"/>
            <a:ext cx="12026669" cy="923330"/>
          </a:xfrm>
          <a:prstGeom prst="rect">
            <a:avLst/>
          </a:prstGeom>
          <a:noFill/>
        </p:spPr>
        <p:txBody>
          <a:bodyPr wrap="square" rtlCol="0">
            <a:spAutoFit/>
          </a:bodyPr>
          <a:lstStyle/>
          <a:p>
            <a:r>
              <a:rPr lang="pl-PL" sz="2700" dirty="0"/>
              <a:t>Link do pobrania środowiska:</a:t>
            </a:r>
          </a:p>
          <a:p>
            <a:r>
              <a:rPr lang="pl-PL" sz="270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normAutofit fontScale="90000"/>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2519843" y="3635905"/>
            <a:ext cx="9141905" cy="2169825"/>
          </a:xfrm>
          <a:prstGeom prst="rect">
            <a:avLst/>
          </a:prstGeom>
          <a:noFill/>
        </p:spPr>
        <p:txBody>
          <a:bodyPr wrap="square">
            <a:spAutoFit/>
          </a:bodyPr>
          <a:lstStyle/>
          <a:p>
            <a:r>
              <a:rPr lang="pl-PL" sz="2700" dirty="0"/>
              <a:t>Zmienna (ang. variable) to miejsce w pamięci operacyjnej reprezentowane przez adres komórki pamięci, które przechowuje pojedynczą wartość określonego typu. </a:t>
            </a:r>
          </a:p>
          <a:p>
            <a:r>
              <a:rPr lang="pl-PL" sz="270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2519843" y="6951769"/>
            <a:ext cx="9141905" cy="1338828"/>
          </a:xfrm>
          <a:prstGeom prst="rect">
            <a:avLst/>
          </a:prstGeom>
          <a:noFill/>
        </p:spPr>
        <p:txBody>
          <a:bodyPr wrap="square">
            <a:spAutoFit/>
          </a:bodyPr>
          <a:lstStyle/>
          <a:p>
            <a:r>
              <a:rPr lang="pl-PL" sz="270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normAutofit fontScale="90000"/>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1827754" y="4608824"/>
            <a:ext cx="4338158" cy="507831"/>
          </a:xfrm>
          <a:prstGeom prst="rect">
            <a:avLst/>
          </a:prstGeom>
          <a:noFill/>
        </p:spPr>
        <p:txBody>
          <a:bodyPr wrap="square">
            <a:spAutoFit/>
          </a:bodyPr>
          <a:lstStyle/>
          <a:p>
            <a:r>
              <a:rPr lang="pl-PL" sz="270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8292520" y="2941134"/>
            <a:ext cx="5750654" cy="923330"/>
          </a:xfrm>
          <a:prstGeom prst="rect">
            <a:avLst/>
          </a:prstGeom>
          <a:noFill/>
        </p:spPr>
        <p:txBody>
          <a:bodyPr wrap="square" rtlCol="0">
            <a:spAutoFit/>
          </a:bodyPr>
          <a:lstStyle/>
          <a:p>
            <a:r>
              <a:rPr lang="pl-PL" sz="270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8292518" y="4658753"/>
            <a:ext cx="5750654" cy="923330"/>
          </a:xfrm>
          <a:prstGeom prst="rect">
            <a:avLst/>
          </a:prstGeom>
          <a:noFill/>
        </p:spPr>
        <p:txBody>
          <a:bodyPr wrap="square" rtlCol="0">
            <a:spAutoFit/>
          </a:bodyPr>
          <a:lstStyle/>
          <a:p>
            <a:r>
              <a:rPr lang="pl-PL" sz="270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8292518" y="6121839"/>
            <a:ext cx="5750654" cy="923330"/>
          </a:xfrm>
          <a:prstGeom prst="rect">
            <a:avLst/>
          </a:prstGeom>
          <a:noFill/>
        </p:spPr>
        <p:txBody>
          <a:bodyPr wrap="square" rtlCol="0">
            <a:spAutoFit/>
          </a:bodyPr>
          <a:lstStyle/>
          <a:p>
            <a:r>
              <a:rPr lang="pl-PL" sz="270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1827753" y="3148881"/>
            <a:ext cx="4589826" cy="507831"/>
          </a:xfrm>
          <a:prstGeom prst="rect">
            <a:avLst/>
          </a:prstGeom>
          <a:noFill/>
        </p:spPr>
        <p:txBody>
          <a:bodyPr wrap="square">
            <a:spAutoFit/>
          </a:bodyPr>
          <a:lstStyle/>
          <a:p>
            <a:r>
              <a:rPr lang="pl-PL" sz="270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1827753" y="6343382"/>
            <a:ext cx="3016890" cy="507831"/>
          </a:xfrm>
          <a:prstGeom prst="rect">
            <a:avLst/>
          </a:prstGeom>
          <a:noFill/>
        </p:spPr>
        <p:txBody>
          <a:bodyPr wrap="square">
            <a:spAutoFit/>
          </a:bodyPr>
          <a:lstStyle/>
          <a:p>
            <a:r>
              <a:rPr lang="pl-PL" sz="2700" dirty="0"/>
              <a:t>print (a)</a:t>
            </a:r>
          </a:p>
        </p:txBody>
      </p:sp>
    </p:spTree>
    <p:extLst>
      <p:ext uri="{BB962C8B-B14F-4D97-AF65-F5344CB8AC3E}">
        <p14:creationId xmlns:p14="http://schemas.microsoft.com/office/powerpoint/2010/main" val="535155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2003923" y="4572563"/>
            <a:ext cx="2790389" cy="923330"/>
          </a:xfrm>
          <a:prstGeom prst="rect">
            <a:avLst/>
          </a:prstGeom>
          <a:noFill/>
        </p:spPr>
        <p:txBody>
          <a:bodyPr wrap="square">
            <a:spAutoFit/>
          </a:bodyPr>
          <a:lstStyle/>
          <a:p>
            <a:r>
              <a:rPr lang="fr-FR" sz="2700" dirty="0"/>
              <a:t>g:int = 6</a:t>
            </a:r>
          </a:p>
          <a:p>
            <a:r>
              <a:rPr lang="fr-FR" sz="2700" dirty="0"/>
              <a:t>print(g)</a:t>
            </a:r>
            <a:endParaRPr lang="pl-PL" sz="270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2003921" y="6882397"/>
            <a:ext cx="4212323" cy="1754326"/>
          </a:xfrm>
          <a:prstGeom prst="rect">
            <a:avLst/>
          </a:prstGeom>
          <a:noFill/>
        </p:spPr>
        <p:txBody>
          <a:bodyPr wrap="square">
            <a:spAutoFit/>
          </a:bodyPr>
          <a:lstStyle/>
          <a:p>
            <a:r>
              <a:rPr lang="pl-PL" sz="2700" dirty="0"/>
              <a:t>a = "Lato"</a:t>
            </a:r>
          </a:p>
          <a:p>
            <a:r>
              <a:rPr lang="pl-PL" sz="2700" dirty="0"/>
              <a:t>b = "następna pora: jesień"</a:t>
            </a:r>
          </a:p>
          <a:p>
            <a:r>
              <a:rPr lang="pl-PL" sz="2700" dirty="0"/>
              <a:t>print (a,b)</a:t>
            </a:r>
          </a:p>
          <a:p>
            <a:r>
              <a:rPr lang="pl-PL" sz="270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2003921" y="2284359"/>
            <a:ext cx="3318894" cy="1754326"/>
          </a:xfrm>
          <a:prstGeom prst="rect">
            <a:avLst/>
          </a:prstGeom>
          <a:noFill/>
        </p:spPr>
        <p:txBody>
          <a:bodyPr wrap="square">
            <a:spAutoFit/>
          </a:bodyPr>
          <a:lstStyle/>
          <a:p>
            <a:r>
              <a:rPr lang="da-DK" sz="2700" dirty="0"/>
              <a:t>x = "tekst"</a:t>
            </a:r>
          </a:p>
          <a:p>
            <a:r>
              <a:rPr lang="da-DK" sz="2700" dirty="0"/>
              <a:t>x = 5</a:t>
            </a:r>
          </a:p>
          <a:p>
            <a:r>
              <a:rPr lang="da-DK" sz="2700" dirty="0"/>
              <a:t>x = 1.33</a:t>
            </a:r>
          </a:p>
          <a:p>
            <a:r>
              <a:rPr lang="da-DK" sz="2700" dirty="0"/>
              <a:t>x = True</a:t>
            </a:r>
            <a:endParaRPr lang="pl-PL" sz="270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2003921" y="778028"/>
            <a:ext cx="9141905" cy="1015663"/>
          </a:xfrm>
          <a:prstGeom prst="rect">
            <a:avLst/>
          </a:prstGeom>
          <a:noFill/>
        </p:spPr>
        <p:txBody>
          <a:bodyPr wrap="square">
            <a:spAutoFit/>
          </a:bodyPr>
          <a:lstStyle/>
          <a:p>
            <a:r>
              <a:rPr lang="pl-PL" sz="6000" dirty="0"/>
              <a:t>Zmienne</a:t>
            </a:r>
            <a:endParaRPr lang="pl-PL" sz="270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5624819" y="1759570"/>
            <a:ext cx="11287388" cy="2169825"/>
          </a:xfrm>
          <a:prstGeom prst="rect">
            <a:avLst/>
          </a:prstGeom>
          <a:noFill/>
        </p:spPr>
        <p:txBody>
          <a:bodyPr wrap="square">
            <a:spAutoFit/>
          </a:bodyPr>
          <a:lstStyle/>
          <a:p>
            <a:r>
              <a:rPr lang="pl-PL" sz="2700" dirty="0"/>
              <a:t>Jeżeli stosujemy jedną wspólną  nazwę dla wielu zmiennych to taką nazwę określamy wspólnym interfejsem zmiennej i każda kolejna zdana wartość przesłania poprzednio zdefiniowaną.</a:t>
            </a:r>
          </a:p>
          <a:p>
            <a:r>
              <a:rPr lang="pl-PL" sz="270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5854466" y="4572563"/>
            <a:ext cx="10957073" cy="1754326"/>
          </a:xfrm>
          <a:prstGeom prst="rect">
            <a:avLst/>
          </a:prstGeom>
          <a:noFill/>
        </p:spPr>
        <p:txBody>
          <a:bodyPr wrap="square">
            <a:spAutoFit/>
          </a:bodyPr>
          <a:lstStyle/>
          <a:p>
            <a:r>
              <a:rPr lang="pl-PL" sz="270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6735312" y="6882397"/>
            <a:ext cx="9119880" cy="1754326"/>
          </a:xfrm>
          <a:prstGeom prst="rect">
            <a:avLst/>
          </a:prstGeom>
          <a:noFill/>
        </p:spPr>
        <p:txBody>
          <a:bodyPr wrap="square">
            <a:spAutoFit/>
          </a:bodyPr>
          <a:lstStyle/>
          <a:p>
            <a:r>
              <a:rPr lang="pl-PL" sz="2700" dirty="0"/>
              <a:t>Zmienne możemy wyświetlać na różne sposoby:</a:t>
            </a:r>
          </a:p>
          <a:p>
            <a:r>
              <a:rPr lang="pl-PL" sz="2700" dirty="0"/>
              <a:t>Używając symbolu „+” czyli łączenie ciągów znakowych lub</a:t>
            </a:r>
          </a:p>
          <a:p>
            <a:r>
              <a:rPr lang="pl-PL" sz="270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2406593" y="4866501"/>
            <a:ext cx="3419564" cy="507831"/>
          </a:xfrm>
          <a:prstGeom prst="rect">
            <a:avLst/>
          </a:prstGeom>
          <a:noFill/>
        </p:spPr>
        <p:txBody>
          <a:bodyPr wrap="square">
            <a:spAutoFit/>
          </a:bodyPr>
          <a:lstStyle/>
          <a:p>
            <a:r>
              <a:rPr lang="pl-PL" sz="270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6647227" y="2195900"/>
            <a:ext cx="9141905" cy="923330"/>
          </a:xfrm>
          <a:prstGeom prst="rect">
            <a:avLst/>
          </a:prstGeom>
          <a:noFill/>
        </p:spPr>
        <p:txBody>
          <a:bodyPr wrap="square">
            <a:spAutoFit/>
          </a:bodyPr>
          <a:lstStyle/>
          <a:p>
            <a:r>
              <a:rPr lang="pl-PL" sz="270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6647227" y="4825767"/>
            <a:ext cx="9141905" cy="507831"/>
          </a:xfrm>
          <a:prstGeom prst="rect">
            <a:avLst/>
          </a:prstGeom>
          <a:noFill/>
        </p:spPr>
        <p:txBody>
          <a:bodyPr wrap="square">
            <a:spAutoFit/>
          </a:bodyPr>
          <a:lstStyle/>
          <a:p>
            <a:r>
              <a:rPr lang="pl-PL" sz="270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6802423" y="7134188"/>
            <a:ext cx="8247428" cy="1338828"/>
          </a:xfrm>
          <a:prstGeom prst="rect">
            <a:avLst/>
          </a:prstGeom>
          <a:noFill/>
        </p:spPr>
        <p:txBody>
          <a:bodyPr wrap="square">
            <a:spAutoFit/>
          </a:bodyPr>
          <a:lstStyle/>
          <a:p>
            <a:r>
              <a:rPr lang="pl-PL" sz="270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1793147" y="1209956"/>
            <a:ext cx="4646453" cy="3344786"/>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1953587" y="6496624"/>
            <a:ext cx="3293729" cy="2461631"/>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normAutofit fontScale="90000"/>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4570953" y="3623153"/>
            <a:ext cx="7534362" cy="3416320"/>
          </a:xfrm>
          <a:prstGeom prst="rect">
            <a:avLst/>
          </a:prstGeom>
          <a:noFill/>
        </p:spPr>
        <p:txBody>
          <a:bodyPr wrap="square">
            <a:spAutoFit/>
          </a:bodyPr>
          <a:lstStyle/>
          <a:p>
            <a:r>
              <a:rPr lang="pl-PL" sz="3600" dirty="0"/>
              <a:t>Arytmetyczne </a:t>
            </a:r>
          </a:p>
          <a:p>
            <a:r>
              <a:rPr lang="pl-PL" sz="3600" dirty="0"/>
              <a:t>Relacyjne </a:t>
            </a:r>
          </a:p>
          <a:p>
            <a:r>
              <a:rPr lang="pl-PL" sz="3600" dirty="0"/>
              <a:t>Logiczne </a:t>
            </a:r>
          </a:p>
          <a:p>
            <a:r>
              <a:rPr lang="pl-PL" sz="3600" dirty="0"/>
              <a:t>Bitowe </a:t>
            </a:r>
          </a:p>
          <a:p>
            <a:r>
              <a:rPr lang="pl-PL" sz="3600" dirty="0"/>
              <a:t>Przynależności </a:t>
            </a:r>
          </a:p>
          <a:p>
            <a:r>
              <a:rPr lang="pl-PL" sz="3600" dirty="0"/>
              <a:t>Tożsamości </a:t>
            </a:r>
            <a:r>
              <a:rPr lang="pl-PL" sz="2700" dirty="0"/>
              <a:t>	</a:t>
            </a:r>
          </a:p>
        </p:txBody>
      </p:sp>
    </p:spTree>
    <p:extLst>
      <p:ext uri="{BB962C8B-B14F-4D97-AF65-F5344CB8AC3E}">
        <p14:creationId xmlns:p14="http://schemas.microsoft.com/office/powerpoint/2010/main" val="3314769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1363736" y="4010989"/>
            <a:ext cx="9319646" cy="3970318"/>
          </a:xfrm>
          <a:prstGeom prst="rect">
            <a:avLst/>
          </a:prstGeom>
          <a:noFill/>
        </p:spPr>
        <p:txBody>
          <a:bodyPr wrap="square">
            <a:spAutoFit/>
          </a:bodyPr>
          <a:lstStyle/>
          <a:p>
            <a:pPr>
              <a:buFont typeface="Arial" panose="020B0604020202020204" pitchFamily="34" charset="0"/>
              <a:buChar char="•"/>
            </a:pPr>
            <a:r>
              <a:rPr lang="pl-PL" sz="3600" dirty="0"/>
              <a:t>numeryczne (liczbowe): </a:t>
            </a:r>
            <a:r>
              <a:rPr lang="pl-PL" sz="3600" dirty="0" err="1"/>
              <a:t>int</a:t>
            </a:r>
            <a:r>
              <a:rPr lang="pl-PL" sz="3600" dirty="0"/>
              <a:t>, </a:t>
            </a:r>
            <a:r>
              <a:rPr lang="pl-PL" sz="3600" dirty="0" err="1"/>
              <a:t>float</a:t>
            </a:r>
            <a:r>
              <a:rPr lang="pl-PL" sz="3600" dirty="0"/>
              <a:t>, </a:t>
            </a:r>
            <a:r>
              <a:rPr lang="pl-PL" sz="3600" dirty="0" err="1"/>
              <a:t>complex</a:t>
            </a:r>
            <a:endParaRPr lang="pl-PL" sz="3600" dirty="0"/>
          </a:p>
          <a:p>
            <a:pPr>
              <a:buFont typeface="Arial" panose="020B0604020202020204" pitchFamily="34" charset="0"/>
              <a:buChar char="•"/>
            </a:pPr>
            <a:r>
              <a:rPr lang="pl-PL" sz="3600" dirty="0"/>
              <a:t>tekstowe: </a:t>
            </a:r>
            <a:r>
              <a:rPr lang="pl-PL" sz="3600" dirty="0" err="1"/>
              <a:t>str</a:t>
            </a:r>
            <a:endParaRPr lang="pl-PL" sz="3600" dirty="0"/>
          </a:p>
          <a:p>
            <a:pPr>
              <a:buFont typeface="Arial" panose="020B0604020202020204" pitchFamily="34" charset="0"/>
              <a:buChar char="•"/>
            </a:pPr>
            <a:r>
              <a:rPr lang="pl-PL" sz="3600" dirty="0"/>
              <a:t>sekwencji: list, </a:t>
            </a:r>
            <a:r>
              <a:rPr lang="pl-PL" sz="3600" dirty="0" err="1"/>
              <a:t>tuple</a:t>
            </a:r>
            <a:endParaRPr lang="pl-PL" sz="3600" dirty="0"/>
          </a:p>
          <a:p>
            <a:pPr>
              <a:buFont typeface="Arial" panose="020B0604020202020204" pitchFamily="34" charset="0"/>
              <a:buChar char="•"/>
            </a:pPr>
            <a:r>
              <a:rPr lang="pl-PL" sz="3600" dirty="0"/>
              <a:t>odwzorowania (</a:t>
            </a:r>
            <a:r>
              <a:rPr lang="pl-PL" sz="3600" dirty="0" err="1"/>
              <a:t>mapping</a:t>
            </a:r>
            <a:r>
              <a:rPr lang="pl-PL" sz="3600" dirty="0"/>
              <a:t> </a:t>
            </a:r>
            <a:r>
              <a:rPr lang="pl-PL" sz="3600" dirty="0" err="1"/>
              <a:t>type</a:t>
            </a:r>
            <a:r>
              <a:rPr lang="pl-PL" sz="3600" dirty="0"/>
              <a:t>): </a:t>
            </a:r>
            <a:r>
              <a:rPr lang="pl-PL" sz="3600" dirty="0" err="1"/>
              <a:t>dict</a:t>
            </a:r>
            <a:endParaRPr lang="pl-PL" sz="3600" dirty="0"/>
          </a:p>
          <a:p>
            <a:pPr>
              <a:buFont typeface="Arial" panose="020B0604020202020204" pitchFamily="34" charset="0"/>
              <a:buChar char="•"/>
            </a:pPr>
            <a:r>
              <a:rPr lang="pl-PL" sz="3600" dirty="0"/>
              <a:t>zestawów (set </a:t>
            </a:r>
            <a:r>
              <a:rPr lang="pl-PL" sz="3600" dirty="0" err="1"/>
              <a:t>types</a:t>
            </a:r>
            <a:r>
              <a:rPr lang="pl-PL" sz="3600" dirty="0"/>
              <a:t>): set, </a:t>
            </a:r>
            <a:r>
              <a:rPr lang="pl-PL" sz="3600" dirty="0" err="1"/>
              <a:t>frozenset</a:t>
            </a:r>
            <a:endParaRPr lang="pl-PL" sz="3600" dirty="0"/>
          </a:p>
          <a:p>
            <a:pPr>
              <a:buFont typeface="Arial" panose="020B0604020202020204" pitchFamily="34" charset="0"/>
              <a:buChar char="•"/>
            </a:pPr>
            <a:r>
              <a:rPr lang="pl-PL" sz="3600" dirty="0"/>
              <a:t>logiczne: </a:t>
            </a:r>
            <a:r>
              <a:rPr lang="pl-PL" sz="3600" dirty="0" err="1"/>
              <a:t>bool</a:t>
            </a:r>
            <a:endParaRPr lang="pl-PL" sz="3600" dirty="0"/>
          </a:p>
          <a:p>
            <a:pPr>
              <a:buFont typeface="Arial" panose="020B0604020202020204" pitchFamily="34" charset="0"/>
              <a:buChar char="•"/>
            </a:pPr>
            <a:r>
              <a:rPr lang="pl-PL" sz="3600" dirty="0"/>
              <a:t>binarne: </a:t>
            </a:r>
            <a:r>
              <a:rPr lang="pl-PL" sz="3600" dirty="0" err="1"/>
              <a:t>bytes</a:t>
            </a:r>
            <a:r>
              <a:rPr lang="pl-PL" sz="3600" dirty="0"/>
              <a:t>, </a:t>
            </a:r>
            <a:r>
              <a:rPr lang="pl-PL" sz="3600" dirty="0" err="1"/>
              <a:t>bytearray</a:t>
            </a:r>
            <a:endParaRPr lang="pl-PL" sz="3600"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1223746" y="1952441"/>
            <a:ext cx="11196158" cy="1061829"/>
          </a:xfrm>
          <a:prstGeom prst="rect">
            <a:avLst/>
          </a:prstGeom>
          <a:noFill/>
        </p:spPr>
        <p:txBody>
          <a:bodyPr wrap="square">
            <a:spAutoFit/>
          </a:bodyPr>
          <a:lstStyle/>
          <a:p>
            <a:r>
              <a:rPr lang="en-US" sz="3600" dirty="0"/>
              <a:t>Python </a:t>
            </a:r>
            <a:r>
              <a:rPr lang="pl-PL" sz="3600" dirty="0"/>
              <a:t>obsługuje następujące typy danych:</a:t>
            </a:r>
            <a:endParaRPr lang="en-US" sz="3600" dirty="0"/>
          </a:p>
          <a:p>
            <a:endParaRPr lang="en-US" sz="270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694257" y="4756972"/>
            <a:ext cx="5475216" cy="3079811"/>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normAutofit fontScale="90000"/>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2469512" y="3051958"/>
            <a:ext cx="12026666" cy="2169825"/>
          </a:xfrm>
          <a:prstGeom prst="rect">
            <a:avLst/>
          </a:prstGeom>
          <a:noFill/>
        </p:spPr>
        <p:txBody>
          <a:bodyPr wrap="square">
            <a:spAutoFit/>
          </a:bodyPr>
          <a:lstStyle/>
          <a:p>
            <a:r>
              <a:rPr lang="pl-PL" sz="2700" dirty="0"/>
              <a:t>Zmienna to konstrukcja programistyczna która posiada trzy podstawowe atrybuty: </a:t>
            </a:r>
          </a:p>
          <a:p>
            <a:pPr marL="428616" indent="-428616">
              <a:buFont typeface="Arial" panose="020B0604020202020204" pitchFamily="34" charset="0"/>
              <a:buChar char="•"/>
            </a:pPr>
            <a:r>
              <a:rPr lang="pl-PL" sz="2700" dirty="0"/>
              <a:t>symboliczną nazwę, </a:t>
            </a:r>
          </a:p>
          <a:p>
            <a:pPr marL="428616" indent="-428616">
              <a:buFont typeface="Arial" panose="020B0604020202020204" pitchFamily="34" charset="0"/>
              <a:buChar char="•"/>
            </a:pPr>
            <a:r>
              <a:rPr lang="pl-PL" sz="2700" dirty="0"/>
              <a:t>adres pamięci, czyli miejsce przechowywania</a:t>
            </a:r>
          </a:p>
          <a:p>
            <a:pPr marL="428616" indent="-428616">
              <a:buFont typeface="Arial" panose="020B0604020202020204" pitchFamily="34" charset="0"/>
              <a:buChar char="•"/>
            </a:pPr>
            <a:r>
              <a:rPr lang="pl-PL" sz="270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2469509" y="6291746"/>
            <a:ext cx="13209516" cy="2169825"/>
          </a:xfrm>
          <a:prstGeom prst="rect">
            <a:avLst/>
          </a:prstGeom>
          <a:noFill/>
        </p:spPr>
        <p:txBody>
          <a:bodyPr wrap="square" rtlCol="0">
            <a:spAutoFit/>
          </a:bodyPr>
          <a:lstStyle/>
          <a:p>
            <a:r>
              <a:rPr lang="pl-PL" sz="2700" dirty="0"/>
              <a:t>Deklaracja zmiennej w </a:t>
            </a:r>
            <a:r>
              <a:rPr lang="pl-PL" sz="2700" dirty="0" err="1"/>
              <a:t>Pythonie</a:t>
            </a:r>
            <a:r>
              <a:rPr lang="pl-PL" sz="2700" dirty="0"/>
              <a:t>:</a:t>
            </a:r>
          </a:p>
          <a:p>
            <a:endParaRPr lang="pl-PL" sz="2700" dirty="0"/>
          </a:p>
          <a:p>
            <a:r>
              <a:rPr lang="pl-PL" sz="2700" dirty="0"/>
              <a:t>zmienna = 299 (zmiennej o nazwie „zmienna” przypisana została liczba 299)</a:t>
            </a:r>
          </a:p>
          <a:p>
            <a:r>
              <a:rPr lang="pl-PL" sz="2700" dirty="0"/>
              <a:t>a = 88.99 (zmiennej o nazwie „a” przypisana została liczba 88.99)</a:t>
            </a:r>
          </a:p>
          <a:p>
            <a:r>
              <a:rPr lang="pl-PL" sz="270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normAutofit fontScale="90000"/>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2191102" y="3098443"/>
            <a:ext cx="13286591" cy="55967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270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2700" dirty="0"/>
              <a:t>Guido jest fanem serialu telewizyjnego BBC „Latający cyrk Monty Pythona”. Nazwa była inspirowana tym właśnie serialem.</a:t>
            </a:r>
          </a:p>
          <a:p>
            <a:r>
              <a:rPr lang="pl-PL" altLang="pl-PL" sz="2700" dirty="0"/>
              <a:t>Prekursorem języka Python był język ABC, który stał się API dla systemu Amoeba</a:t>
            </a:r>
          </a:p>
          <a:p>
            <a:r>
              <a:rPr lang="pl-PL" altLang="pl-PL" sz="2700" dirty="0"/>
              <a:t>Język Python w swojej konstrukcji posiada najlepsze cechy języka ABC oraz języka Modula-3</a:t>
            </a:r>
          </a:p>
          <a:p>
            <a:r>
              <a:rPr lang="pl-PL" altLang="pl-PL" sz="2700" dirty="0"/>
              <a:t>Python na swojej drodze rozwoju czerpał z wielu inspiracji łącznie z takimi językami jak C</a:t>
            </a:r>
            <a:r>
              <a:rPr lang="pl-PL" altLang="pl-PL" sz="2700"/>
              <a:t>, Perl </a:t>
            </a:r>
            <a:r>
              <a:rPr lang="pl-PL" altLang="pl-PL" sz="2700" dirty="0"/>
              <a:t>czy Java.</a:t>
            </a:r>
          </a:p>
          <a:p>
            <a:endParaRPr lang="pl-PL" altLang="pl-PL" sz="270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521296" y="547688"/>
            <a:ext cx="2509404" cy="2509404"/>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normAutofit fontScale="90000"/>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1160830" y="2786958"/>
            <a:ext cx="15650711" cy="507831"/>
          </a:xfrm>
          <a:prstGeom prst="rect">
            <a:avLst/>
          </a:prstGeom>
          <a:noFill/>
        </p:spPr>
        <p:txBody>
          <a:bodyPr wrap="square">
            <a:spAutoFit/>
          </a:bodyPr>
          <a:lstStyle/>
          <a:p>
            <a:r>
              <a:rPr lang="pl-PL" sz="2700" dirty="0" err="1"/>
              <a:t>Python</a:t>
            </a:r>
            <a:r>
              <a:rPr lang="pl-PL" sz="2700" dirty="0"/>
              <a:t> jest językiem obiektowym i każda zmienna w </a:t>
            </a:r>
            <a:r>
              <a:rPr lang="pl-PL" sz="2700" dirty="0" err="1"/>
              <a:t>Pythonie</a:t>
            </a:r>
            <a:r>
              <a:rPr lang="pl-PL" sz="270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1160827" y="3887895"/>
            <a:ext cx="13800941" cy="923330"/>
          </a:xfrm>
          <a:prstGeom prst="rect">
            <a:avLst/>
          </a:prstGeom>
          <a:noFill/>
        </p:spPr>
        <p:txBody>
          <a:bodyPr wrap="square">
            <a:spAutoFit/>
          </a:bodyPr>
          <a:lstStyle/>
          <a:p>
            <a:r>
              <a:rPr lang="pl-PL" sz="2700" dirty="0" err="1"/>
              <a:t>Python</a:t>
            </a:r>
            <a:r>
              <a:rPr lang="pl-PL" sz="2700" dirty="0"/>
              <a:t> obsługuje trzy typy liczbowe – liczby całkowite (ang. </a:t>
            </a:r>
            <a:r>
              <a:rPr lang="pl-PL" sz="2700" dirty="0" err="1"/>
              <a:t>integers</a:t>
            </a:r>
            <a:r>
              <a:rPr lang="pl-PL" sz="2700" dirty="0"/>
              <a:t> w skrócie </a:t>
            </a:r>
            <a:r>
              <a:rPr lang="pl-PL" sz="2700" dirty="0" err="1"/>
              <a:t>int</a:t>
            </a:r>
            <a:r>
              <a:rPr lang="pl-PL" sz="2700" dirty="0"/>
              <a:t>), rzeczywiste (</a:t>
            </a:r>
            <a:r>
              <a:rPr lang="pl-PL" sz="2700" dirty="0" err="1"/>
              <a:t>float</a:t>
            </a:r>
            <a:r>
              <a:rPr lang="pl-PL" sz="270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1123076" y="5143501"/>
            <a:ext cx="13876440" cy="2585323"/>
          </a:xfrm>
          <a:prstGeom prst="rect">
            <a:avLst/>
          </a:prstGeom>
          <a:noFill/>
        </p:spPr>
        <p:txBody>
          <a:bodyPr wrap="square" rtlCol="0">
            <a:spAutoFit/>
          </a:bodyPr>
          <a:lstStyle/>
          <a:p>
            <a:r>
              <a:rPr lang="pl-PL" sz="2700" dirty="0"/>
              <a:t>Tworzenie liczb całkowitych:</a:t>
            </a:r>
          </a:p>
          <a:p>
            <a:endParaRPr lang="pl-PL" sz="2700" dirty="0"/>
          </a:p>
          <a:p>
            <a:r>
              <a:rPr lang="pl-PL" sz="2700" dirty="0"/>
              <a:t>k=8 </a:t>
            </a:r>
            <a:r>
              <a:rPr lang="pl-PL" sz="270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270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165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2700" dirty="0"/>
          </a:p>
          <a:p>
            <a:r>
              <a:rPr lang="pl-PL" sz="2700" dirty="0"/>
              <a:t>z=899 </a:t>
            </a:r>
            <a:r>
              <a:rPr lang="pl-PL" sz="270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270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165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270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1123076" y="7660201"/>
            <a:ext cx="13876440" cy="2169825"/>
          </a:xfrm>
          <a:prstGeom prst="rect">
            <a:avLst/>
          </a:prstGeom>
          <a:noFill/>
        </p:spPr>
        <p:txBody>
          <a:bodyPr wrap="square" rtlCol="0">
            <a:spAutoFit/>
          </a:bodyPr>
          <a:lstStyle/>
          <a:p>
            <a:r>
              <a:rPr lang="pl-PL" sz="2700" dirty="0"/>
              <a:t>Tworzenie liczb rzeczywistych </a:t>
            </a:r>
            <a:r>
              <a:rPr lang="pl-PL" sz="270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2700" dirty="0"/>
          </a:p>
          <a:p>
            <a:endParaRPr lang="pl-PL" sz="2700" dirty="0"/>
          </a:p>
          <a:p>
            <a:r>
              <a:rPr lang="pl-PL" sz="2700" dirty="0"/>
              <a:t>k=0.0976 </a:t>
            </a:r>
            <a:r>
              <a:rPr lang="pl-PL" sz="270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270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270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270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1650"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2700" dirty="0"/>
          </a:p>
          <a:p>
            <a:r>
              <a:rPr lang="pl-PL" sz="2700" dirty="0"/>
              <a:t>z=455.55434343254 </a:t>
            </a:r>
            <a:r>
              <a:rPr lang="pl-PL" sz="270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270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270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270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1577"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2700" dirty="0"/>
          </a:p>
        </p:txBody>
      </p:sp>
    </p:spTree>
    <p:extLst>
      <p:ext uri="{BB962C8B-B14F-4D97-AF65-F5344CB8AC3E}">
        <p14:creationId xmlns:p14="http://schemas.microsoft.com/office/powerpoint/2010/main" val="2760924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normAutofit fontScale="90000"/>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1374747" y="2927509"/>
            <a:ext cx="13926774" cy="1338828"/>
          </a:xfrm>
          <a:prstGeom prst="rect">
            <a:avLst/>
          </a:prstGeom>
          <a:noFill/>
        </p:spPr>
        <p:txBody>
          <a:bodyPr wrap="square">
            <a:spAutoFit/>
          </a:bodyPr>
          <a:lstStyle/>
          <a:p>
            <a:r>
              <a:rPr lang="pl-PL" sz="2700" dirty="0"/>
              <a:t>Liczby rzeczywiste zazwyczaj zapisuje się w pamięci komputera za pomocą tzw. techniki zmiennego przecinka (z ang. </a:t>
            </a:r>
            <a:r>
              <a:rPr lang="pl-PL" sz="2700" dirty="0" err="1"/>
              <a:t>floating</a:t>
            </a:r>
            <a:r>
              <a:rPr lang="pl-PL" sz="270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1538330" y="5119479"/>
            <a:ext cx="9141905" cy="507831"/>
          </a:xfrm>
          <a:prstGeom prst="rect">
            <a:avLst/>
          </a:prstGeom>
          <a:noFill/>
        </p:spPr>
        <p:txBody>
          <a:bodyPr wrap="square">
            <a:spAutoFit/>
          </a:bodyPr>
          <a:lstStyle/>
          <a:p>
            <a:r>
              <a:rPr lang="pl-PL" sz="270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1538330" y="6251995"/>
            <a:ext cx="9141905" cy="2169825"/>
          </a:xfrm>
          <a:prstGeom prst="rect">
            <a:avLst/>
          </a:prstGeom>
          <a:noFill/>
        </p:spPr>
        <p:txBody>
          <a:bodyPr wrap="square">
            <a:spAutoFit/>
          </a:bodyPr>
          <a:lstStyle/>
          <a:p>
            <a:r>
              <a:rPr lang="pl-PL" sz="2700" dirty="0"/>
              <a:t>x = 4.3</a:t>
            </a:r>
          </a:p>
          <a:p>
            <a:r>
              <a:rPr lang="pl-PL" sz="2700" dirty="0" err="1"/>
              <a:t>print</a:t>
            </a:r>
            <a:r>
              <a:rPr lang="pl-PL" sz="2700" dirty="0"/>
              <a:t>(x)</a:t>
            </a:r>
          </a:p>
          <a:p>
            <a:r>
              <a:rPr lang="pl-PL" sz="2700" dirty="0" err="1"/>
              <a:t>print</a:t>
            </a:r>
            <a:r>
              <a:rPr lang="pl-PL" sz="2700" dirty="0"/>
              <a:t>('%.20f' % x) - % oznacza miejsce wstawienia dowolnej wartości zewnętrznej. Zapis .20f oznacza zaokrąglenie do 2 miejsc po przecinku a f liczbę typu </a:t>
            </a:r>
            <a:r>
              <a:rPr lang="pl-PL" sz="2700" dirty="0" err="1"/>
              <a:t>float</a:t>
            </a:r>
            <a:r>
              <a:rPr lang="pl-PL" sz="2700" dirty="0"/>
              <a:t> (rzeczywista)</a:t>
            </a:r>
          </a:p>
        </p:txBody>
      </p:sp>
    </p:spTree>
    <p:extLst>
      <p:ext uri="{BB962C8B-B14F-4D97-AF65-F5344CB8AC3E}">
        <p14:creationId xmlns:p14="http://schemas.microsoft.com/office/powerpoint/2010/main" val="1431377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normAutofit fontScale="90000"/>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1374748" y="2635958"/>
            <a:ext cx="14719535" cy="507831"/>
          </a:xfrm>
          <a:prstGeom prst="rect">
            <a:avLst/>
          </a:prstGeom>
          <a:noFill/>
        </p:spPr>
        <p:txBody>
          <a:bodyPr wrap="square">
            <a:spAutoFit/>
          </a:bodyPr>
          <a:lstStyle/>
          <a:p>
            <a:r>
              <a:rPr lang="pl-PL" sz="270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2406590" y="3758507"/>
            <a:ext cx="9141905" cy="1338828"/>
          </a:xfrm>
          <a:prstGeom prst="rect">
            <a:avLst/>
          </a:prstGeom>
          <a:noFill/>
        </p:spPr>
        <p:txBody>
          <a:bodyPr wrap="square">
            <a:spAutoFit/>
          </a:bodyPr>
          <a:lstStyle/>
          <a:p>
            <a:r>
              <a:rPr lang="pl-PL" sz="2700" dirty="0"/>
              <a:t>napis1 = 'witaj'</a:t>
            </a:r>
          </a:p>
          <a:p>
            <a:r>
              <a:rPr lang="pl-PL" sz="2700" dirty="0"/>
              <a:t>napis2 = "witaj"</a:t>
            </a:r>
          </a:p>
          <a:p>
            <a:r>
              <a:rPr lang="pl-PL" sz="270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normAutofit fontScale="90000"/>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1576083" y="2988296"/>
            <a:ext cx="12152502" cy="923330"/>
          </a:xfrm>
          <a:prstGeom prst="rect">
            <a:avLst/>
          </a:prstGeom>
          <a:noFill/>
        </p:spPr>
        <p:txBody>
          <a:bodyPr wrap="square">
            <a:spAutoFit/>
          </a:bodyPr>
          <a:lstStyle/>
          <a:p>
            <a:r>
              <a:rPr lang="pl-PL" sz="2700" dirty="0"/>
              <a:t>Typ logiczny </a:t>
            </a:r>
            <a:r>
              <a:rPr lang="pl-PL" sz="2700" dirty="0" err="1"/>
              <a:t>bool</a:t>
            </a:r>
            <a:r>
              <a:rPr lang="pl-PL" sz="2700" dirty="0"/>
              <a:t> to dwie stałe: True (w starszych wersjach </a:t>
            </a:r>
            <a:r>
              <a:rPr lang="pl-PL" sz="2700" dirty="0" err="1"/>
              <a:t>Pythona</a:t>
            </a:r>
            <a:r>
              <a:rPr lang="pl-PL" sz="2700" dirty="0"/>
              <a:t> równe 1) i </a:t>
            </a:r>
            <a:r>
              <a:rPr lang="pl-PL" sz="2700" dirty="0" err="1"/>
              <a:t>False</a:t>
            </a:r>
            <a:r>
              <a:rPr lang="pl-PL" sz="2700" dirty="0"/>
              <a:t> (w starszych wersjach </a:t>
            </a:r>
            <a:r>
              <a:rPr lang="pl-PL" sz="2700" dirty="0" err="1"/>
              <a:t>Pythona</a:t>
            </a:r>
            <a:r>
              <a:rPr lang="pl-PL" sz="270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2217841" y="4251842"/>
            <a:ext cx="11019989" cy="4247317"/>
          </a:xfrm>
          <a:prstGeom prst="rect">
            <a:avLst/>
          </a:prstGeom>
          <a:noFill/>
        </p:spPr>
        <p:txBody>
          <a:bodyPr wrap="square">
            <a:spAutoFit/>
          </a:bodyPr>
          <a:lstStyle/>
          <a:p>
            <a:r>
              <a:rPr lang="pl-PL" sz="2700" dirty="0"/>
              <a:t> </a:t>
            </a:r>
            <a:r>
              <a:rPr lang="pl-PL" sz="2700" dirty="0" err="1"/>
              <a:t>Python</a:t>
            </a:r>
            <a:r>
              <a:rPr lang="pl-PL" sz="2700" dirty="0"/>
              <a:t> jako fałsz logiczny traktuje:</a:t>
            </a:r>
          </a:p>
          <a:p>
            <a:endParaRPr lang="pl-PL" sz="2700" dirty="0"/>
          </a:p>
          <a:p>
            <a:r>
              <a:rPr lang="pl-PL" sz="2700" dirty="0"/>
              <a:t>    liczbę zero (0, 0.0, 0e0, 0j, itp.),</a:t>
            </a:r>
          </a:p>
          <a:p>
            <a:r>
              <a:rPr lang="pl-PL" sz="2700" dirty="0"/>
              <a:t>    </a:t>
            </a:r>
            <a:r>
              <a:rPr lang="pl-PL" sz="2700" dirty="0" err="1"/>
              <a:t>False</a:t>
            </a:r>
            <a:r>
              <a:rPr lang="pl-PL" sz="2700" dirty="0"/>
              <a:t>,</a:t>
            </a:r>
          </a:p>
          <a:p>
            <a:r>
              <a:rPr lang="pl-PL" sz="2700" dirty="0"/>
              <a:t>    </a:t>
            </a:r>
            <a:r>
              <a:rPr lang="pl-PL" sz="2700" dirty="0" err="1"/>
              <a:t>None</a:t>
            </a:r>
            <a:r>
              <a:rPr lang="pl-PL" sz="2700" dirty="0"/>
              <a:t> (</a:t>
            </a:r>
            <a:r>
              <a:rPr lang="pl-PL" sz="2700" dirty="0" err="1"/>
              <a:t>null</a:t>
            </a:r>
            <a:r>
              <a:rPr lang="pl-PL" sz="2700" dirty="0"/>
              <a:t>),</a:t>
            </a:r>
          </a:p>
          <a:p>
            <a:r>
              <a:rPr lang="pl-PL" sz="2700" dirty="0"/>
              <a:t>    puste kolekcje (pusta lista, </a:t>
            </a:r>
            <a:r>
              <a:rPr lang="pl-PL" sz="2700" dirty="0" err="1"/>
              <a:t>tuple</a:t>
            </a:r>
            <a:r>
              <a:rPr lang="pl-PL" sz="2700" dirty="0"/>
              <a:t>, słownik, itp.),</a:t>
            </a:r>
          </a:p>
          <a:p>
            <a:r>
              <a:rPr lang="pl-PL" sz="2700" dirty="0"/>
              <a:t>    puste napisy,</a:t>
            </a:r>
          </a:p>
          <a:p>
            <a:r>
              <a:rPr lang="pl-PL" sz="2700" dirty="0"/>
              <a:t>    obiekty posiadające metodę __</a:t>
            </a:r>
            <a:r>
              <a:rPr lang="pl-PL" sz="2700" dirty="0" err="1"/>
              <a:t>nonzero</a:t>
            </a:r>
            <a:r>
              <a:rPr lang="pl-PL" sz="2700" dirty="0"/>
              <a:t>__(), jeśli zwraca ona </a:t>
            </a:r>
            <a:r>
              <a:rPr lang="pl-PL" sz="2700" dirty="0" err="1"/>
              <a:t>False</a:t>
            </a:r>
            <a:r>
              <a:rPr lang="pl-PL" sz="2700" dirty="0"/>
              <a:t> lub 0. </a:t>
            </a:r>
          </a:p>
          <a:p>
            <a:endParaRPr lang="pl-PL" sz="2700" dirty="0"/>
          </a:p>
          <a:p>
            <a:r>
              <a:rPr lang="pl-PL" sz="270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normAutofit fontScale="90000"/>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2403446" y="3827758"/>
            <a:ext cx="8154101" cy="2585323"/>
          </a:xfrm>
          <a:prstGeom prst="rect">
            <a:avLst/>
          </a:prstGeom>
          <a:noFill/>
        </p:spPr>
        <p:txBody>
          <a:bodyPr wrap="square" rtlCol="0">
            <a:spAutoFit/>
          </a:bodyPr>
          <a:lstStyle/>
          <a:p>
            <a:r>
              <a:rPr lang="pl-PL" sz="2700" dirty="0" err="1"/>
              <a:t>Python</a:t>
            </a:r>
            <a:r>
              <a:rPr lang="pl-PL" sz="2700" dirty="0"/>
              <a:t> posiada cztery podstawowe kolekcje:</a:t>
            </a:r>
          </a:p>
          <a:p>
            <a:endParaRPr lang="pl-PL" sz="2700" dirty="0"/>
          </a:p>
          <a:p>
            <a:pPr marL="514337" indent="-514337">
              <a:buAutoNum type="arabicPeriod"/>
            </a:pPr>
            <a:r>
              <a:rPr lang="pl-PL" sz="2700" dirty="0"/>
              <a:t>Listy (list)</a:t>
            </a:r>
          </a:p>
          <a:p>
            <a:pPr marL="514337" indent="-514337">
              <a:buAutoNum type="arabicPeriod"/>
            </a:pPr>
            <a:r>
              <a:rPr lang="pl-PL" sz="2700" dirty="0" err="1"/>
              <a:t>Krotki</a:t>
            </a:r>
            <a:r>
              <a:rPr lang="pl-PL" sz="2700" dirty="0"/>
              <a:t> (</a:t>
            </a:r>
            <a:r>
              <a:rPr lang="pl-PL" sz="2700" dirty="0" err="1"/>
              <a:t>tuple</a:t>
            </a:r>
            <a:r>
              <a:rPr lang="pl-PL" sz="2700" dirty="0"/>
              <a:t>)</a:t>
            </a:r>
          </a:p>
          <a:p>
            <a:pPr marL="514337" indent="-514337">
              <a:buAutoNum type="arabicPeriod"/>
            </a:pPr>
            <a:r>
              <a:rPr lang="pl-PL" sz="2700" dirty="0"/>
              <a:t>Zbiory (set)</a:t>
            </a:r>
          </a:p>
          <a:p>
            <a:pPr marL="514337" indent="-514337">
              <a:buAutoNum type="arabicPeriod"/>
            </a:pPr>
            <a:r>
              <a:rPr lang="pl-PL" sz="2700" dirty="0"/>
              <a:t>Słowniki (</a:t>
            </a:r>
            <a:r>
              <a:rPr lang="pl-PL" sz="2700" dirty="0" err="1"/>
              <a:t>dictionary</a:t>
            </a:r>
            <a:r>
              <a:rPr lang="pl-PL" sz="270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2667701" y="7172588"/>
            <a:ext cx="11992062" cy="923330"/>
          </a:xfrm>
          <a:prstGeom prst="rect">
            <a:avLst/>
          </a:prstGeom>
          <a:noFill/>
        </p:spPr>
        <p:txBody>
          <a:bodyPr wrap="square" rtlCol="0">
            <a:spAutoFit/>
          </a:bodyPr>
          <a:lstStyle/>
          <a:p>
            <a:r>
              <a:rPr lang="pl-PL" sz="270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normAutofit fontScale="90000"/>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21.05.2025</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1412910" y="3069586"/>
            <a:ext cx="15653856" cy="5078313"/>
          </a:xfrm>
          <a:prstGeom prst="rect">
            <a:avLst/>
          </a:prstGeom>
          <a:noFill/>
        </p:spPr>
        <p:txBody>
          <a:bodyPr wrap="square">
            <a:spAutoFit/>
          </a:bodyPr>
          <a:lstStyle/>
          <a:p>
            <a:r>
              <a:rPr lang="pl-PL" sz="3600" dirty="0"/>
              <a:t>Lista to najbardziej elastyczny typem obiektu uporządkowanej struktury danych.</a:t>
            </a:r>
          </a:p>
          <a:p>
            <a:r>
              <a:rPr lang="pl-PL" sz="3600" dirty="0"/>
              <a:t>Lista (list) w </a:t>
            </a:r>
            <a:r>
              <a:rPr lang="pl-PL" sz="3600" dirty="0" err="1"/>
              <a:t>Pythonie</a:t>
            </a:r>
            <a:r>
              <a:rPr lang="pl-PL" sz="3600" dirty="0"/>
              <a:t> cechuje się trzema podstawowymi charakterystykami:</a:t>
            </a:r>
          </a:p>
          <a:p>
            <a:pPr marL="514337" indent="-514337">
              <a:buFont typeface="Arial" panose="020B0604020202020204" pitchFamily="34" charset="0"/>
              <a:buChar char="•"/>
            </a:pPr>
            <a:r>
              <a:rPr lang="pl-PL" sz="3600" dirty="0"/>
              <a:t>jest tzw. </a:t>
            </a:r>
            <a:r>
              <a:rPr lang="pl-PL" sz="3600" dirty="0" err="1"/>
              <a:t>container</a:t>
            </a:r>
            <a:r>
              <a:rPr lang="pl-PL" sz="3600" dirty="0"/>
              <a:t> </a:t>
            </a:r>
            <a:r>
              <a:rPr lang="pl-PL" sz="3600" dirty="0" err="1"/>
              <a:t>sequence</a:t>
            </a:r>
            <a:r>
              <a:rPr lang="pl-PL" sz="3600" dirty="0"/>
              <a:t>, czyli może przechowywać elementy różnego typu:</a:t>
            </a:r>
          </a:p>
          <a:p>
            <a:endParaRPr lang="pl-PL" sz="3600" dirty="0"/>
          </a:p>
          <a:p>
            <a:r>
              <a:rPr lang="pl-PL" sz="3600" dirty="0"/>
              <a:t>Elementy listy mogą reprezentować różne typy danych:</a:t>
            </a:r>
          </a:p>
          <a:p>
            <a:pPr marL="428616" indent="-428616">
              <a:buFont typeface="Arial" panose="020B0604020202020204" pitchFamily="34" charset="0"/>
              <a:buChar char="•"/>
            </a:pPr>
            <a:r>
              <a:rPr lang="pl-PL" sz="3600" dirty="0"/>
              <a:t>Liczby</a:t>
            </a:r>
          </a:p>
          <a:p>
            <a:pPr marL="428616" indent="-428616">
              <a:buFont typeface="Arial" panose="020B0604020202020204" pitchFamily="34" charset="0"/>
              <a:buChar char="•"/>
            </a:pPr>
            <a:r>
              <a:rPr lang="pl-PL" sz="3600" dirty="0"/>
              <a:t>Łańcuchy znaków</a:t>
            </a:r>
          </a:p>
          <a:p>
            <a:pPr marL="428616" indent="-428616">
              <a:buFont typeface="Arial" panose="020B0604020202020204" pitchFamily="34" charset="0"/>
              <a:buChar char="•"/>
            </a:pPr>
            <a:r>
              <a:rPr lang="pl-PL" sz="3600" dirty="0"/>
              <a:t>Wartości </a:t>
            </a:r>
            <a:r>
              <a:rPr lang="pl-PL" sz="3600" dirty="0" err="1"/>
              <a:t>bool</a:t>
            </a:r>
            <a:endParaRPr lang="pl-PL" sz="3600" dirty="0"/>
          </a:p>
          <a:p>
            <a:pPr marL="428616" indent="-428616">
              <a:buFont typeface="Arial" panose="020B0604020202020204" pitchFamily="34" charset="0"/>
              <a:buChar char="•"/>
            </a:pPr>
            <a:r>
              <a:rPr lang="pl-PL" sz="3600"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normAutofit fontScale="90000"/>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1837192" y="2854344"/>
            <a:ext cx="11837915" cy="2585323"/>
          </a:xfrm>
          <a:prstGeom prst="rect">
            <a:avLst/>
          </a:prstGeom>
          <a:noFill/>
        </p:spPr>
        <p:txBody>
          <a:bodyPr wrap="square">
            <a:spAutoFit/>
          </a:bodyPr>
          <a:lstStyle/>
          <a:p>
            <a:pPr marL="428616" indent="-428616">
              <a:buFont typeface="Arial" panose="020B0604020202020204" pitchFamily="34" charset="0"/>
              <a:buChar char="•"/>
            </a:pPr>
            <a:r>
              <a:rPr lang="pl-PL" sz="2700" dirty="0"/>
              <a:t>jest strukturą </a:t>
            </a:r>
            <a:r>
              <a:rPr lang="pl-PL" sz="2700" dirty="0" err="1"/>
              <a:t>mutowalną</a:t>
            </a:r>
            <a:r>
              <a:rPr lang="pl-PL" sz="2700" dirty="0"/>
              <a:t>, czyli możemy do niej elementy dodawać, odejmować, zmieniać ich wartość lub kolejność itp. bez tworzenia nowego obiektu,</a:t>
            </a:r>
          </a:p>
          <a:p>
            <a:r>
              <a:rPr lang="pl-PL" sz="2700" dirty="0"/>
              <a:t>    </a:t>
            </a:r>
          </a:p>
          <a:p>
            <a:pPr marL="428616" indent="-428616">
              <a:buFont typeface="Arial" panose="020B0604020202020204" pitchFamily="34" charset="0"/>
              <a:buChar char="•"/>
            </a:pPr>
            <a:r>
              <a:rPr lang="pl-PL" sz="270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1837191" y="6725348"/>
            <a:ext cx="12294066" cy="1338828"/>
          </a:xfrm>
          <a:prstGeom prst="rect">
            <a:avLst/>
          </a:prstGeom>
          <a:noFill/>
        </p:spPr>
        <p:txBody>
          <a:bodyPr wrap="square">
            <a:spAutoFit/>
          </a:bodyPr>
          <a:lstStyle/>
          <a:p>
            <a:r>
              <a:rPr lang="pl-PL" sz="2700" dirty="0"/>
              <a:t>Lista nie przechowuje wartości swoich elementów fizycznie w obrębie swojej przestrzeni w pamięci (w przeciwieństwie, na przykład, do sekwencji </a:t>
            </a:r>
            <a:r>
              <a:rPr lang="pl-PL" sz="2700" dirty="0" err="1"/>
              <a:t>bytes</a:t>
            </a:r>
            <a:r>
              <a:rPr lang="pl-PL" sz="2700" dirty="0"/>
              <a:t> czy </a:t>
            </a:r>
            <a:r>
              <a:rPr lang="pl-PL" sz="2700" dirty="0" err="1"/>
              <a:t>array</a:t>
            </a:r>
            <a:r>
              <a:rPr lang="pl-PL" sz="270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normAutofit fontScale="90000"/>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1257304" y="4243253"/>
            <a:ext cx="15340319" cy="2585323"/>
          </a:xfrm>
          <a:prstGeom prst="rect">
            <a:avLst/>
          </a:prstGeom>
          <a:noFill/>
        </p:spPr>
        <p:txBody>
          <a:bodyPr wrap="square">
            <a:spAutoFit/>
          </a:bodyPr>
          <a:lstStyle/>
          <a:p>
            <a:r>
              <a:rPr lang="pl-PL" sz="2700" dirty="0"/>
              <a:t>Listę tworzymy używając tzw. literału listy, czyli po prostu nawiasów kwadratowych: [ ], w środku podając kolejne elementy po przecinku:</a:t>
            </a:r>
          </a:p>
          <a:p>
            <a:endParaRPr lang="pl-PL" sz="2700" dirty="0"/>
          </a:p>
          <a:p>
            <a:r>
              <a:rPr lang="pl-PL" sz="2700" dirty="0"/>
              <a:t>samochody = ["bmw", "audi", "mercedes", "toyota", "nissan"]</a:t>
            </a:r>
          </a:p>
          <a:p>
            <a:endParaRPr lang="pl-PL" sz="2700" dirty="0"/>
          </a:p>
          <a:p>
            <a:r>
              <a:rPr lang="pl-PL" sz="270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normAutofit fontScale="90000"/>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1623272" y="2164359"/>
            <a:ext cx="12885491" cy="4662815"/>
          </a:xfrm>
          <a:prstGeom prst="rect">
            <a:avLst/>
          </a:prstGeom>
          <a:noFill/>
        </p:spPr>
        <p:txBody>
          <a:bodyPr wrap="square" rtlCol="0">
            <a:spAutoFit/>
          </a:bodyPr>
          <a:lstStyle/>
          <a:p>
            <a:r>
              <a:rPr lang="pl-PL" sz="2700" dirty="0"/>
              <a:t>Operacje na listach wykonujemy z pomocą odpowiednich funkcji:</a:t>
            </a:r>
          </a:p>
          <a:p>
            <a:endParaRPr lang="pl-PL" sz="2700" dirty="0"/>
          </a:p>
          <a:p>
            <a:r>
              <a:rPr lang="pl-PL" sz="2700" dirty="0" err="1"/>
              <a:t>lista.append</a:t>
            </a:r>
            <a:r>
              <a:rPr lang="pl-PL" sz="2700" dirty="0"/>
              <a:t>(„nazwa”) – dodawanie elementu do listy na pierwszej wolnej pozycji</a:t>
            </a:r>
          </a:p>
          <a:p>
            <a:endParaRPr lang="pl-PL" sz="2700" dirty="0"/>
          </a:p>
          <a:p>
            <a:r>
              <a:rPr lang="pl-PL" sz="2700" dirty="0" err="1"/>
              <a:t>lista.sort</a:t>
            </a:r>
            <a:r>
              <a:rPr lang="pl-PL" sz="2700" dirty="0"/>
              <a:t>()   - sortowanie listy od A do Z</a:t>
            </a:r>
          </a:p>
          <a:p>
            <a:endParaRPr lang="pl-PL" sz="2700" dirty="0"/>
          </a:p>
          <a:p>
            <a:r>
              <a:rPr lang="pl-PL" sz="2700" dirty="0" err="1"/>
              <a:t>lista.reverse</a:t>
            </a:r>
            <a:r>
              <a:rPr lang="pl-PL" sz="2700" dirty="0"/>
              <a:t>() lub </a:t>
            </a:r>
            <a:r>
              <a:rPr lang="pl-PL" sz="2700" dirty="0" err="1"/>
              <a:t>lista.sort</a:t>
            </a:r>
            <a:r>
              <a:rPr lang="pl-PL" sz="2700" dirty="0"/>
              <a:t>(</a:t>
            </a:r>
            <a:r>
              <a:rPr lang="pl-PL" sz="2700" dirty="0" err="1"/>
              <a:t>reverse</a:t>
            </a:r>
            <a:r>
              <a:rPr lang="pl-PL" sz="2700" dirty="0"/>
              <a:t>=True) – sortowanie listy od Z do A</a:t>
            </a:r>
          </a:p>
          <a:p>
            <a:endParaRPr lang="pl-PL" sz="2700" dirty="0"/>
          </a:p>
          <a:p>
            <a:r>
              <a:rPr lang="pl-PL" sz="2700" dirty="0" err="1"/>
              <a:t>liczby.remove</a:t>
            </a:r>
            <a:r>
              <a:rPr lang="pl-PL" sz="2700" dirty="0"/>
              <a:t>(0)  - usunięcie elementu o wartości 0 z listy o nazwie liczby</a:t>
            </a:r>
          </a:p>
          <a:p>
            <a:endParaRPr lang="pl-PL" sz="2700" dirty="0"/>
          </a:p>
          <a:p>
            <a:r>
              <a:rPr lang="pl-PL" sz="270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2743201" y="6873341"/>
            <a:ext cx="7628249" cy="2992115"/>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normAutofit fontScale="90000"/>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2139194" y="3755685"/>
            <a:ext cx="11954315" cy="923330"/>
          </a:xfrm>
          <a:prstGeom prst="rect">
            <a:avLst/>
          </a:prstGeom>
          <a:noFill/>
        </p:spPr>
        <p:txBody>
          <a:bodyPr wrap="square">
            <a:spAutoFit/>
          </a:bodyPr>
          <a:lstStyle/>
          <a:p>
            <a:r>
              <a:rPr lang="pl-PL" sz="2700" dirty="0"/>
              <a:t>Do elementów listy odwołujemy się za pomocą ich indeksów. W </a:t>
            </a:r>
            <a:r>
              <a:rPr lang="pl-PL" sz="2700" dirty="0" err="1"/>
              <a:t>Pythonie</a:t>
            </a:r>
            <a:r>
              <a:rPr lang="pl-PL" sz="270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2139196" y="5524153"/>
            <a:ext cx="10846967" cy="2169825"/>
          </a:xfrm>
          <a:prstGeom prst="rect">
            <a:avLst/>
          </a:prstGeom>
          <a:noFill/>
        </p:spPr>
        <p:txBody>
          <a:bodyPr wrap="square" rtlCol="0">
            <a:spAutoFit/>
          </a:bodyPr>
          <a:lstStyle/>
          <a:p>
            <a:r>
              <a:rPr lang="pl-PL" sz="2700" dirty="0"/>
              <a:t>Pierwszy element listy to lista[0]</a:t>
            </a:r>
          </a:p>
          <a:p>
            <a:endParaRPr lang="pl-PL" sz="2700" dirty="0"/>
          </a:p>
          <a:p>
            <a:r>
              <a:rPr lang="pl-PL" sz="2700" dirty="0"/>
              <a:t>Trzydziesty element listy to lista[29]</a:t>
            </a:r>
          </a:p>
          <a:p>
            <a:endParaRPr lang="pl-PL" sz="2700" dirty="0"/>
          </a:p>
          <a:p>
            <a:r>
              <a:rPr lang="pl-PL" sz="270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normAutofit fontScale="90000"/>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986509" y="2536034"/>
            <a:ext cx="16900277" cy="5482166"/>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normAutofit fontScale="90000"/>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2601637" y="7071920"/>
            <a:ext cx="11894540" cy="1338828"/>
          </a:xfrm>
          <a:prstGeom prst="rect">
            <a:avLst/>
          </a:prstGeom>
          <a:noFill/>
        </p:spPr>
        <p:txBody>
          <a:bodyPr wrap="square" rtlCol="0">
            <a:spAutoFit/>
          </a:bodyPr>
          <a:lstStyle/>
          <a:p>
            <a:r>
              <a:rPr lang="pl-PL" sz="2700" dirty="0"/>
              <a:t>Najszybciej elementy listy wyświetlimy za pomocą pętli typu for, gdzie wartość x jest pojedynczym elementem listy a owoce jest zadeklarowaną listą.</a:t>
            </a:r>
          </a:p>
          <a:p>
            <a:r>
              <a:rPr lang="pl-PL" sz="270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2601637" y="2375134"/>
            <a:ext cx="7632881" cy="4319282"/>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normAutofit fontScale="90000"/>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1859735" y="2864844"/>
            <a:ext cx="14568533" cy="6740307"/>
          </a:xfrm>
          <a:prstGeom prst="rect">
            <a:avLst/>
          </a:prstGeom>
          <a:noFill/>
        </p:spPr>
        <p:txBody>
          <a:bodyPr wrap="square">
            <a:spAutoFit/>
          </a:bodyPr>
          <a:lstStyle/>
          <a:p>
            <a:r>
              <a:rPr lang="pl-PL" sz="3600" dirty="0" err="1"/>
              <a:t>Krotka</a:t>
            </a:r>
            <a:r>
              <a:rPr lang="pl-PL" sz="3600" dirty="0"/>
              <a:t> jest to kolekcja która odwzorowuje pewien podzbiór iloczynu kartezjańskiego zbiorów, co w praktyce oznacza że jest to rekord tabeli bazy danych lub po prostu wiersz w tabeli. </a:t>
            </a:r>
            <a:r>
              <a:rPr lang="pl-PL" sz="3600" dirty="0" err="1"/>
              <a:t>Krotka</a:t>
            </a:r>
            <a:r>
              <a:rPr lang="pl-PL" sz="3600" dirty="0"/>
              <a:t> jest kolekcją uporządkowaną. </a:t>
            </a:r>
          </a:p>
          <a:p>
            <a:endParaRPr lang="pl-PL" sz="3600" dirty="0"/>
          </a:p>
          <a:p>
            <a:r>
              <a:rPr lang="pl-PL" sz="3600" dirty="0" err="1"/>
              <a:t>Krotki</a:t>
            </a:r>
            <a:r>
              <a:rPr lang="pl-PL" sz="3600" dirty="0"/>
              <a:t> przechowują stałe wartości o różnych typach danych – nie można zmodyfikować żadnego elementu.</a:t>
            </a:r>
          </a:p>
          <a:p>
            <a:endParaRPr lang="pl-PL" sz="3600" dirty="0"/>
          </a:p>
          <a:p>
            <a:r>
              <a:rPr lang="pl-PL" sz="3600" dirty="0" err="1"/>
              <a:t>Krotka</a:t>
            </a:r>
            <a:r>
              <a:rPr lang="pl-PL" sz="3600" dirty="0"/>
              <a:t> w ogólnym ujęciu jest listą, której nie da się zmodyfikować – czyli listą </a:t>
            </a:r>
            <a:r>
              <a:rPr lang="pl-PL" sz="3600" dirty="0" err="1"/>
              <a:t>niemutowalną</a:t>
            </a:r>
            <a:r>
              <a:rPr lang="pl-PL" sz="3600" dirty="0"/>
              <a:t>.</a:t>
            </a:r>
          </a:p>
          <a:p>
            <a:endParaRPr lang="pl-PL" sz="3600" dirty="0"/>
          </a:p>
          <a:p>
            <a:r>
              <a:rPr lang="pl-PL" sz="3600"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normAutofit fontScale="90000"/>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1257304" y="4243253"/>
            <a:ext cx="15340319" cy="2585323"/>
          </a:xfrm>
          <a:prstGeom prst="rect">
            <a:avLst/>
          </a:prstGeom>
          <a:noFill/>
        </p:spPr>
        <p:txBody>
          <a:bodyPr wrap="square">
            <a:spAutoFit/>
          </a:bodyPr>
          <a:lstStyle/>
          <a:p>
            <a:r>
              <a:rPr lang="pl-PL" sz="2700" dirty="0"/>
              <a:t>Krotkę tworzymy używając tzw. literału </a:t>
            </a:r>
            <a:r>
              <a:rPr lang="pl-PL" sz="2700" dirty="0" err="1"/>
              <a:t>krotki</a:t>
            </a:r>
            <a:r>
              <a:rPr lang="pl-PL" sz="2700" dirty="0"/>
              <a:t>, czyli po prostu nawiasów zwykłych: (), w środku podając kolejne elementy po przecinku:</a:t>
            </a:r>
          </a:p>
          <a:p>
            <a:endParaRPr lang="pl-PL" sz="2700" dirty="0"/>
          </a:p>
          <a:p>
            <a:r>
              <a:rPr lang="pl-PL" sz="2700" dirty="0"/>
              <a:t>samochody = ("bmw", "audi", "mercedes", "toyota", "nissan")</a:t>
            </a:r>
          </a:p>
          <a:p>
            <a:endParaRPr lang="pl-PL" sz="2700" dirty="0"/>
          </a:p>
          <a:p>
            <a:r>
              <a:rPr lang="pl-PL" sz="270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1257300" y="-487110"/>
            <a:ext cx="15773400" cy="1988345"/>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1483678" y="994256"/>
            <a:ext cx="15773399" cy="8402300"/>
          </a:xfrm>
          <a:prstGeom prst="rect">
            <a:avLst/>
          </a:prstGeom>
          <a:noFill/>
        </p:spPr>
        <p:txBody>
          <a:bodyPr wrap="square" rtlCol="0">
            <a:spAutoFit/>
          </a:bodyPr>
          <a:lstStyle/>
          <a:p>
            <a:r>
              <a:rPr lang="pl-PL" sz="2700" dirty="0"/>
              <a:t>Niewiele jest dozwolonych operacji na krotkach w porównaniu z listami.</a:t>
            </a:r>
          </a:p>
          <a:p>
            <a:endParaRPr lang="pl-PL" sz="2700" dirty="0"/>
          </a:p>
          <a:p>
            <a:r>
              <a:rPr lang="pl-PL" sz="2700" dirty="0"/>
              <a:t>Możemy wyświetlać elementy podając indeks elementu w krotce np. </a:t>
            </a:r>
            <a:r>
              <a:rPr lang="pl-PL" sz="2700" dirty="0" err="1"/>
              <a:t>animal</a:t>
            </a:r>
            <a:r>
              <a:rPr lang="pl-PL" sz="2700" dirty="0"/>
              <a:t>[5]</a:t>
            </a:r>
          </a:p>
          <a:p>
            <a:endParaRPr lang="pl-PL" sz="2700" dirty="0"/>
          </a:p>
          <a:p>
            <a:r>
              <a:rPr lang="pl-PL" sz="2700" dirty="0"/>
              <a:t>Możemy łączyć </a:t>
            </a:r>
            <a:r>
              <a:rPr lang="pl-PL" sz="2700" dirty="0" err="1"/>
              <a:t>krotki</a:t>
            </a:r>
            <a:r>
              <a:rPr lang="pl-PL" sz="2700" dirty="0"/>
              <a:t> ze sobą tak jak listy poprzez użycie operatora  + :</a:t>
            </a:r>
          </a:p>
          <a:p>
            <a:r>
              <a:rPr lang="pl-PL" sz="2700" dirty="0" err="1"/>
              <a:t>an</a:t>
            </a:r>
            <a:r>
              <a:rPr lang="pl-PL" sz="2700" dirty="0"/>
              <a:t> = </a:t>
            </a:r>
            <a:r>
              <a:rPr lang="pl-PL" sz="2700" dirty="0" err="1"/>
              <a:t>animal</a:t>
            </a:r>
            <a:r>
              <a:rPr lang="pl-PL" sz="2700" dirty="0"/>
              <a:t> + anim2</a:t>
            </a:r>
          </a:p>
          <a:p>
            <a:endParaRPr lang="pl-PL" sz="2700" dirty="0"/>
          </a:p>
          <a:p>
            <a:r>
              <a:rPr lang="pl-PL" sz="2700" dirty="0"/>
              <a:t>Możemy konwertować listę na krotkę lub krotkę na listę:</a:t>
            </a:r>
          </a:p>
          <a:p>
            <a:r>
              <a:rPr lang="pl-PL" sz="2700" dirty="0" err="1"/>
              <a:t>mojalista</a:t>
            </a:r>
            <a:r>
              <a:rPr lang="pl-PL" sz="2700" dirty="0"/>
              <a:t> jest to zmienna przechowująca listę zbudowaną za pomocą funkcji list() wykonanej na krotce </a:t>
            </a:r>
            <a:r>
              <a:rPr lang="pl-PL" sz="2700" dirty="0" err="1"/>
              <a:t>mojakrotka</a:t>
            </a:r>
            <a:endParaRPr lang="pl-PL" sz="2700" dirty="0"/>
          </a:p>
          <a:p>
            <a:r>
              <a:rPr lang="pl-PL" sz="2700" dirty="0" err="1"/>
              <a:t>mojalista</a:t>
            </a:r>
            <a:r>
              <a:rPr lang="pl-PL" sz="2700" dirty="0"/>
              <a:t> = list(</a:t>
            </a:r>
            <a:r>
              <a:rPr lang="pl-PL" sz="2700" dirty="0" err="1"/>
              <a:t>mojakrotka</a:t>
            </a:r>
            <a:r>
              <a:rPr lang="pl-PL" sz="2700" dirty="0"/>
              <a:t>)</a:t>
            </a:r>
          </a:p>
          <a:p>
            <a:endParaRPr lang="pl-PL" sz="2700" dirty="0"/>
          </a:p>
          <a:p>
            <a:r>
              <a:rPr lang="pl-PL" sz="2700" dirty="0" err="1"/>
              <a:t>Drugakrotka</a:t>
            </a:r>
            <a:r>
              <a:rPr lang="pl-PL" sz="2700" dirty="0"/>
              <a:t> jest krotką, która powstała przez przetworzenie listy </a:t>
            </a:r>
            <a:r>
              <a:rPr lang="pl-PL" sz="2700" dirty="0" err="1"/>
              <a:t>mojalista</a:t>
            </a:r>
            <a:r>
              <a:rPr lang="pl-PL" sz="2700" dirty="0"/>
              <a:t> za pomocą funkcji </a:t>
            </a:r>
            <a:r>
              <a:rPr lang="pl-PL" sz="2700" dirty="0" err="1"/>
              <a:t>tuple</a:t>
            </a:r>
            <a:r>
              <a:rPr lang="pl-PL" sz="2700" dirty="0"/>
              <a:t>()</a:t>
            </a:r>
          </a:p>
          <a:p>
            <a:r>
              <a:rPr lang="pl-PL" sz="2700" dirty="0" err="1"/>
              <a:t>drugakrotka</a:t>
            </a:r>
            <a:r>
              <a:rPr lang="pl-PL" sz="2700" dirty="0"/>
              <a:t> = </a:t>
            </a:r>
            <a:r>
              <a:rPr lang="pl-PL" sz="2700" dirty="0" err="1"/>
              <a:t>tuple</a:t>
            </a:r>
            <a:r>
              <a:rPr lang="pl-PL" sz="2700" dirty="0"/>
              <a:t>(</a:t>
            </a:r>
            <a:r>
              <a:rPr lang="pl-PL" sz="2700" dirty="0" err="1"/>
              <a:t>mojalista</a:t>
            </a:r>
            <a:r>
              <a:rPr lang="pl-PL" sz="2700" dirty="0"/>
              <a:t>)</a:t>
            </a:r>
          </a:p>
          <a:p>
            <a:endParaRPr lang="pl-PL" sz="2700" dirty="0"/>
          </a:p>
          <a:p>
            <a:r>
              <a:rPr lang="pl-PL" sz="2700" dirty="0"/>
              <a:t>Możemy wyświetlać za pomocą pętli elementy </a:t>
            </a:r>
            <a:r>
              <a:rPr lang="pl-PL" sz="2700" dirty="0" err="1"/>
              <a:t>krotki</a:t>
            </a:r>
            <a:r>
              <a:rPr lang="pl-PL" sz="2700" dirty="0"/>
              <a:t> (po indeksach) – w identycznych sposób tak jak w przypadku listy:</a:t>
            </a:r>
          </a:p>
          <a:p>
            <a:endParaRPr lang="pl-PL" sz="2700" dirty="0"/>
          </a:p>
          <a:p>
            <a:r>
              <a:rPr lang="en-US" sz="2700" dirty="0"/>
              <a:t>for a in animal:</a:t>
            </a:r>
          </a:p>
          <a:p>
            <a:r>
              <a:rPr lang="en-US" sz="2700" dirty="0"/>
              <a:t>    print(a)</a:t>
            </a:r>
            <a:endParaRPr lang="pl-PL" sz="270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3715187" y="9442724"/>
            <a:ext cx="7101624" cy="507831"/>
          </a:xfrm>
          <a:prstGeom prst="rect">
            <a:avLst/>
          </a:prstGeom>
          <a:noFill/>
        </p:spPr>
        <p:txBody>
          <a:bodyPr wrap="none" rtlCol="0">
            <a:spAutoFit/>
          </a:bodyPr>
          <a:lstStyle/>
          <a:p>
            <a:r>
              <a:rPr lang="pl-PL" sz="2700" dirty="0"/>
              <a:t>Gdzie a jest pojedynczym elementem listy </a:t>
            </a:r>
            <a:r>
              <a:rPr lang="pl-PL" sz="2700" dirty="0" err="1"/>
              <a:t>animal</a:t>
            </a:r>
            <a:endParaRPr lang="pl-PL" sz="2700" dirty="0"/>
          </a:p>
        </p:txBody>
      </p:sp>
    </p:spTree>
    <p:extLst>
      <p:ext uri="{BB962C8B-B14F-4D97-AF65-F5344CB8AC3E}">
        <p14:creationId xmlns:p14="http://schemas.microsoft.com/office/powerpoint/2010/main" val="3763146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normAutofit fontScale="90000"/>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2309324" y="2288332"/>
            <a:ext cx="8457317" cy="7186907"/>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normAutofit fontScale="90000"/>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3224519" y="2536036"/>
            <a:ext cx="9141905" cy="2169825"/>
          </a:xfrm>
          <a:prstGeom prst="rect">
            <a:avLst/>
          </a:prstGeom>
          <a:noFill/>
        </p:spPr>
        <p:txBody>
          <a:bodyPr wrap="square">
            <a:spAutoFit/>
          </a:bodyPr>
          <a:lstStyle/>
          <a:p>
            <a:r>
              <a:rPr lang="pl-PL" sz="2700" dirty="0"/>
              <a:t>W przypadku krotek istnieje możliwość sprawdzenia logicznego czy element znajduje się w krotce czy też nie: </a:t>
            </a:r>
          </a:p>
          <a:p>
            <a:endParaRPr lang="pl-PL" sz="2700" dirty="0"/>
          </a:p>
          <a:p>
            <a:r>
              <a:rPr lang="pl-PL" sz="2700" dirty="0" err="1"/>
              <a:t>if</a:t>
            </a:r>
            <a:r>
              <a:rPr lang="pl-PL" sz="2700" dirty="0"/>
              <a:t> "papuga" in </a:t>
            </a:r>
            <a:r>
              <a:rPr lang="pl-PL" sz="2700" dirty="0" err="1"/>
              <a:t>animal</a:t>
            </a:r>
            <a:r>
              <a:rPr lang="pl-PL" sz="2700" dirty="0"/>
              <a:t>:</a:t>
            </a:r>
          </a:p>
          <a:p>
            <a:r>
              <a:rPr lang="pl-PL" sz="2700" dirty="0"/>
              <a:t>    </a:t>
            </a:r>
            <a:r>
              <a:rPr lang="pl-PL" sz="2700" dirty="0" err="1"/>
              <a:t>print</a:t>
            </a:r>
            <a:r>
              <a:rPr lang="pl-PL" sz="270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3224519" y="5840123"/>
            <a:ext cx="9141905" cy="3416320"/>
          </a:xfrm>
          <a:prstGeom prst="rect">
            <a:avLst/>
          </a:prstGeom>
          <a:noFill/>
        </p:spPr>
        <p:txBody>
          <a:bodyPr wrap="square">
            <a:spAutoFit/>
          </a:bodyPr>
          <a:lstStyle/>
          <a:p>
            <a:r>
              <a:rPr lang="pl-PL" sz="2700" dirty="0"/>
              <a:t>W drugim przypadku można dodać blok </a:t>
            </a:r>
            <a:r>
              <a:rPr lang="pl-PL" sz="2700" dirty="0" err="1"/>
              <a:t>else</a:t>
            </a:r>
            <a:r>
              <a:rPr lang="pl-PL" sz="2700" dirty="0"/>
              <a:t>, które będzie reagował również w czasie sytuacji gdy elementu nie ma w krotce.</a:t>
            </a:r>
          </a:p>
          <a:p>
            <a:endParaRPr lang="pl-PL" sz="2700" dirty="0"/>
          </a:p>
          <a:p>
            <a:r>
              <a:rPr lang="pl-PL" sz="2700" dirty="0" err="1"/>
              <a:t>if</a:t>
            </a:r>
            <a:r>
              <a:rPr lang="pl-PL" sz="2700" dirty="0"/>
              <a:t> "ferrari" in </a:t>
            </a:r>
            <a:r>
              <a:rPr lang="pl-PL" sz="2700" dirty="0" err="1"/>
              <a:t>animal</a:t>
            </a:r>
            <a:r>
              <a:rPr lang="pl-PL" sz="2700" dirty="0"/>
              <a:t>:</a:t>
            </a:r>
          </a:p>
          <a:p>
            <a:r>
              <a:rPr lang="pl-PL" sz="2700" dirty="0"/>
              <a:t>    </a:t>
            </a:r>
            <a:r>
              <a:rPr lang="pl-PL" sz="2700" dirty="0" err="1"/>
              <a:t>print</a:t>
            </a:r>
            <a:r>
              <a:rPr lang="pl-PL" sz="2700" dirty="0"/>
              <a:t>("Nie to błąd!")</a:t>
            </a:r>
          </a:p>
          <a:p>
            <a:r>
              <a:rPr lang="pl-PL" sz="2700" dirty="0" err="1"/>
              <a:t>else</a:t>
            </a:r>
            <a:r>
              <a:rPr lang="pl-PL" sz="2700" dirty="0"/>
              <a:t>:</a:t>
            </a:r>
          </a:p>
          <a:p>
            <a:r>
              <a:rPr lang="pl-PL" sz="2700" dirty="0"/>
              <a:t>    </a:t>
            </a:r>
            <a:r>
              <a:rPr lang="pl-PL" sz="2700" dirty="0" err="1"/>
              <a:t>print</a:t>
            </a:r>
            <a:r>
              <a:rPr lang="pl-PL" sz="270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normAutofit fontScale="90000"/>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1847464" y="2890157"/>
            <a:ext cx="8297339" cy="4863582"/>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normAutofit fontScale="90000"/>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1525747" y="2191985"/>
            <a:ext cx="16632224" cy="6740307"/>
          </a:xfrm>
          <a:prstGeom prst="rect">
            <a:avLst/>
          </a:prstGeom>
          <a:noFill/>
        </p:spPr>
        <p:txBody>
          <a:bodyPr wrap="square">
            <a:spAutoFit/>
          </a:bodyPr>
          <a:lstStyle/>
          <a:p>
            <a:r>
              <a:rPr lang="pl-PL" sz="3600" dirty="0"/>
              <a:t>Słowniki są to struktury asocjacyjne czyli takie gdzie każda wartość </a:t>
            </a:r>
            <a:r>
              <a:rPr lang="pl-PL" sz="3600" dirty="0" err="1"/>
              <a:t>opiswyana</a:t>
            </a:r>
            <a:r>
              <a:rPr lang="pl-PL" sz="3600"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sz="3600" dirty="0"/>
          </a:p>
          <a:p>
            <a:r>
              <a:rPr lang="pl-PL" sz="3600" dirty="0"/>
              <a:t>Każdy z elementów słownika podzielony jest na dwie składowe:</a:t>
            </a:r>
          </a:p>
          <a:p>
            <a:endParaRPr lang="pl-PL" sz="3600" dirty="0"/>
          </a:p>
          <a:p>
            <a:pPr>
              <a:buFont typeface="Arial" panose="020B0604020202020204" pitchFamily="34" charset="0"/>
              <a:buChar char="•"/>
            </a:pPr>
            <a:r>
              <a:rPr lang="pl-PL" sz="3600" dirty="0" err="1"/>
              <a:t>key</a:t>
            </a:r>
            <a:r>
              <a:rPr lang="pl-PL" sz="3600" dirty="0"/>
              <a:t> – klucz elementu</a:t>
            </a:r>
          </a:p>
          <a:p>
            <a:pPr>
              <a:buFont typeface="Arial" panose="020B0604020202020204" pitchFamily="34" charset="0"/>
              <a:buChar char="•"/>
            </a:pPr>
            <a:r>
              <a:rPr lang="pl-PL" sz="3600" dirty="0" err="1"/>
              <a:t>value</a:t>
            </a:r>
            <a:r>
              <a:rPr lang="pl-PL" sz="3600" dirty="0"/>
              <a:t> – wartość elementu</a:t>
            </a:r>
          </a:p>
          <a:p>
            <a:pPr>
              <a:buFont typeface="Arial" panose="020B0604020202020204" pitchFamily="34" charset="0"/>
              <a:buChar char="•"/>
            </a:pPr>
            <a:endParaRPr lang="pl-PL" sz="3600" dirty="0"/>
          </a:p>
          <a:p>
            <a:r>
              <a:rPr lang="pl-PL" sz="3600"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normAutofit fontScale="90000"/>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2466362" y="3063066"/>
            <a:ext cx="12228005" cy="3831818"/>
          </a:xfrm>
          <a:prstGeom prst="rect">
            <a:avLst/>
          </a:prstGeom>
          <a:noFill/>
        </p:spPr>
        <p:txBody>
          <a:bodyPr wrap="square">
            <a:spAutoFit/>
          </a:bodyPr>
          <a:lstStyle/>
          <a:p>
            <a:r>
              <a:rPr lang="pl-PL" sz="2700" dirty="0"/>
              <a:t>Bardzo ciekawą cechą słowników w języku </a:t>
            </a:r>
            <a:r>
              <a:rPr lang="pl-PL" sz="2700" dirty="0" err="1"/>
              <a:t>Python</a:t>
            </a:r>
            <a:r>
              <a:rPr lang="pl-PL" sz="2700" dirty="0"/>
              <a:t> jest to, że tak jak w przypadku list i krotek elementy słownika posiadają swoje </a:t>
            </a:r>
            <a:r>
              <a:rPr lang="pl-PL" sz="2700" dirty="0" err="1"/>
              <a:t>identyfikatowy</a:t>
            </a:r>
            <a:r>
              <a:rPr lang="pl-PL" sz="2700" dirty="0"/>
              <a:t>, czyli swoiste indeksy nazywane kluczami. Indeks dla listy i </a:t>
            </a:r>
            <a:r>
              <a:rPr lang="pl-PL" sz="2700" dirty="0" err="1"/>
              <a:t>krotki</a:t>
            </a:r>
            <a:r>
              <a:rPr lang="pl-PL" sz="270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2700" dirty="0"/>
          </a:p>
          <a:p>
            <a:r>
              <a:rPr lang="pl-PL" sz="270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normAutofit fontScale="90000"/>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2570179" y="2547968"/>
            <a:ext cx="9141905" cy="2169825"/>
          </a:xfrm>
          <a:prstGeom prst="rect">
            <a:avLst/>
          </a:prstGeom>
          <a:noFill/>
        </p:spPr>
        <p:txBody>
          <a:bodyPr wrap="square">
            <a:spAutoFit/>
          </a:bodyPr>
          <a:lstStyle/>
          <a:p>
            <a:r>
              <a:rPr lang="pl-PL" sz="2700" dirty="0"/>
              <a:t>auto = {</a:t>
            </a:r>
          </a:p>
          <a:p>
            <a:r>
              <a:rPr lang="pl-PL" sz="2700" dirty="0"/>
              <a:t>    "</a:t>
            </a:r>
            <a:r>
              <a:rPr lang="pl-PL" sz="2700" dirty="0" err="1"/>
              <a:t>marka":"Ford</a:t>
            </a:r>
            <a:r>
              <a:rPr lang="pl-PL" sz="2700" dirty="0"/>
              <a:t>",</a:t>
            </a:r>
          </a:p>
          <a:p>
            <a:r>
              <a:rPr lang="pl-PL" sz="2700" dirty="0"/>
              <a:t>    "</a:t>
            </a:r>
            <a:r>
              <a:rPr lang="pl-PL" sz="2700" dirty="0" err="1"/>
              <a:t>model":"Mustang</a:t>
            </a:r>
            <a:r>
              <a:rPr lang="pl-PL" sz="2700" dirty="0"/>
              <a:t>",</a:t>
            </a:r>
          </a:p>
          <a:p>
            <a:r>
              <a:rPr lang="pl-PL" sz="2700" dirty="0"/>
              <a:t>    "rocznik":1976</a:t>
            </a:r>
          </a:p>
          <a:p>
            <a:r>
              <a:rPr lang="pl-PL" sz="270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2570180" y="7625594"/>
            <a:ext cx="7924451" cy="1754326"/>
          </a:xfrm>
          <a:prstGeom prst="rect">
            <a:avLst/>
          </a:prstGeom>
          <a:noFill/>
        </p:spPr>
        <p:txBody>
          <a:bodyPr wrap="square" rtlCol="0">
            <a:spAutoFit/>
          </a:bodyPr>
          <a:lstStyle/>
          <a:p>
            <a:r>
              <a:rPr lang="pl-PL" sz="2700" dirty="0"/>
              <a:t>Wyświetlanie elementów realizuje się za pomocą klucza:</a:t>
            </a:r>
          </a:p>
          <a:p>
            <a:endParaRPr lang="pl-PL" sz="2700" dirty="0"/>
          </a:p>
          <a:p>
            <a:r>
              <a:rPr lang="pl-PL" sz="2700" dirty="0">
                <a:solidFill>
                  <a:srgbClr val="000000"/>
                </a:solidFill>
                <a:latin typeface="Consolas" panose="020B0609020204030204" pitchFamily="49" charset="0"/>
              </a:rPr>
              <a:t>m = auto[</a:t>
            </a:r>
            <a:r>
              <a:rPr lang="pl-PL" sz="2700" dirty="0">
                <a:solidFill>
                  <a:srgbClr val="A31515"/>
                </a:solidFill>
                <a:latin typeface="Consolas" panose="020B0609020204030204" pitchFamily="49" charset="0"/>
              </a:rPr>
              <a:t>"model"</a:t>
            </a:r>
            <a:r>
              <a:rPr lang="pl-PL" sz="2700" dirty="0">
                <a:solidFill>
                  <a:srgbClr val="000000"/>
                </a:solidFill>
                <a:latin typeface="Consolas" panose="020B0609020204030204" pitchFamily="49" charset="0"/>
              </a:rPr>
              <a:t>]</a:t>
            </a:r>
            <a:endParaRPr lang="pl-PL" sz="270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2570180" y="5086780"/>
            <a:ext cx="10415981" cy="2169825"/>
          </a:xfrm>
          <a:prstGeom prst="rect">
            <a:avLst/>
          </a:prstGeom>
          <a:noFill/>
        </p:spPr>
        <p:txBody>
          <a:bodyPr wrap="square" rtlCol="0">
            <a:spAutoFit/>
          </a:bodyPr>
          <a:lstStyle/>
          <a:p>
            <a:r>
              <a:rPr lang="pl-PL" sz="2700" dirty="0"/>
              <a:t>W powyższym przykładzie auto jest nazwą słownika. Słownik deklarujemy poprzez zadanie par </a:t>
            </a:r>
            <a:r>
              <a:rPr lang="pl-PL" sz="2700" dirty="0" err="1"/>
              <a:t>klucz:wartość</a:t>
            </a:r>
            <a:r>
              <a:rPr lang="pl-PL" sz="2700" dirty="0"/>
              <a:t>. Kluczami są w tym przypadku: marka, model i rocznik, a wartościami: Ford,Mustang,1976</a:t>
            </a:r>
          </a:p>
          <a:p>
            <a:r>
              <a:rPr lang="pl-PL" sz="270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1257300" y="179035"/>
            <a:ext cx="15773400" cy="1988345"/>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779348" y="4780808"/>
            <a:ext cx="4659035" cy="1131079"/>
          </a:xfrm>
          <a:prstGeom prst="rect">
            <a:avLst/>
          </a:prstGeom>
          <a:noFill/>
        </p:spPr>
        <p:txBody>
          <a:bodyPr wrap="square" rtlCol="0">
            <a:spAutoFit/>
          </a:bodyPr>
          <a:lstStyle/>
          <a:p>
            <a:r>
              <a:rPr lang="pl-PL" sz="6750"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13764234" y="4780808"/>
            <a:ext cx="3954360" cy="1131079"/>
          </a:xfrm>
          <a:prstGeom prst="rect">
            <a:avLst/>
          </a:prstGeom>
          <a:noFill/>
        </p:spPr>
        <p:txBody>
          <a:bodyPr wrap="square" rtlCol="0">
            <a:spAutoFit/>
          </a:bodyPr>
          <a:lstStyle/>
          <a:p>
            <a:r>
              <a:rPr lang="pl-PL" sz="6750"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08275" y="3435637"/>
            <a:ext cx="5131556" cy="3848666"/>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1119931" y="7877265"/>
            <a:ext cx="15213437" cy="1338828"/>
          </a:xfrm>
          <a:prstGeom prst="rect">
            <a:avLst/>
          </a:prstGeom>
          <a:noFill/>
        </p:spPr>
        <p:txBody>
          <a:bodyPr wrap="square" rtlCol="0">
            <a:spAutoFit/>
          </a:bodyPr>
          <a:lstStyle/>
          <a:p>
            <a:r>
              <a:rPr lang="pl-PL" sz="270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1849772" y="2098244"/>
            <a:ext cx="10897301" cy="923330"/>
          </a:xfrm>
          <a:prstGeom prst="rect">
            <a:avLst/>
          </a:prstGeom>
          <a:noFill/>
        </p:spPr>
        <p:txBody>
          <a:bodyPr wrap="square" rtlCol="0">
            <a:spAutoFit/>
          </a:bodyPr>
          <a:lstStyle/>
          <a:p>
            <a:r>
              <a:rPr lang="pl-PL" sz="2700" dirty="0"/>
              <a:t>Która wersja Pythona będzie następna? Czy zmiana wersji z 3 na 4? </a:t>
            </a:r>
          </a:p>
          <a:p>
            <a:r>
              <a:rPr lang="pl-PL" sz="270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normAutofit fontScale="90000"/>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2922515" y="2962887"/>
            <a:ext cx="9141905" cy="3000821"/>
          </a:xfrm>
          <a:prstGeom prst="rect">
            <a:avLst/>
          </a:prstGeom>
          <a:noFill/>
        </p:spPr>
        <p:txBody>
          <a:bodyPr wrap="square">
            <a:spAutoFit/>
          </a:bodyPr>
          <a:lstStyle/>
          <a:p>
            <a:r>
              <a:rPr lang="fr-FR" sz="2700" dirty="0"/>
              <a:t>print(auto.items())</a:t>
            </a:r>
            <a:r>
              <a:rPr lang="pl-PL" sz="2700" dirty="0"/>
              <a:t> – w ten sposób wyświetlamy pary (</a:t>
            </a:r>
            <a:r>
              <a:rPr lang="pl-PL" sz="2700" dirty="0" err="1"/>
              <a:t>klucz,wartość</a:t>
            </a:r>
            <a:r>
              <a:rPr lang="pl-PL" sz="2700" dirty="0"/>
              <a:t>) w postaci krotek</a:t>
            </a:r>
            <a:endParaRPr lang="fr-FR" sz="2700" dirty="0"/>
          </a:p>
          <a:p>
            <a:endParaRPr lang="fr-FR" sz="2700" dirty="0"/>
          </a:p>
          <a:p>
            <a:r>
              <a:rPr lang="fr-FR" sz="2700" dirty="0"/>
              <a:t>print(auto.keys())</a:t>
            </a:r>
            <a:r>
              <a:rPr lang="pl-PL" sz="2700" dirty="0"/>
              <a:t> - w ten sposób wyświetlamy klucze w formie listy</a:t>
            </a:r>
            <a:endParaRPr lang="fr-FR" sz="2700" dirty="0"/>
          </a:p>
          <a:p>
            <a:r>
              <a:rPr lang="fr-FR" sz="2700" dirty="0"/>
              <a:t>print(auto.values())</a:t>
            </a:r>
            <a:r>
              <a:rPr lang="pl-PL" sz="270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3300020" y="6914343"/>
            <a:ext cx="9141905" cy="923330"/>
          </a:xfrm>
          <a:prstGeom prst="rect">
            <a:avLst/>
          </a:prstGeom>
          <a:noFill/>
        </p:spPr>
        <p:txBody>
          <a:bodyPr wrap="square">
            <a:spAutoFit/>
          </a:bodyPr>
          <a:lstStyle/>
          <a:p>
            <a:r>
              <a:rPr lang="en-US" sz="2700" dirty="0"/>
              <a:t>for </a:t>
            </a:r>
            <a:r>
              <a:rPr lang="en-US" sz="2700" dirty="0" err="1"/>
              <a:t>x,y</a:t>
            </a:r>
            <a:r>
              <a:rPr lang="en-US" sz="2700" dirty="0"/>
              <a:t> in </a:t>
            </a:r>
            <a:r>
              <a:rPr lang="en-US" sz="2700" dirty="0" err="1"/>
              <a:t>auto.items</a:t>
            </a:r>
            <a:r>
              <a:rPr lang="en-US" sz="2700" dirty="0"/>
              <a:t>():</a:t>
            </a:r>
          </a:p>
          <a:p>
            <a:r>
              <a:rPr lang="en-US" sz="2700" dirty="0"/>
              <a:t>    print(</a:t>
            </a:r>
            <a:r>
              <a:rPr lang="en-US" sz="2700" dirty="0" err="1"/>
              <a:t>x,":",y</a:t>
            </a:r>
            <a:r>
              <a:rPr lang="en-US" sz="2700" dirty="0"/>
              <a:t>)</a:t>
            </a:r>
            <a:endParaRPr lang="pl-PL" sz="2700" dirty="0"/>
          </a:p>
        </p:txBody>
      </p:sp>
    </p:spTree>
    <p:extLst>
      <p:ext uri="{BB962C8B-B14F-4D97-AF65-F5344CB8AC3E}">
        <p14:creationId xmlns:p14="http://schemas.microsoft.com/office/powerpoint/2010/main" val="2848317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normAutofit fontScale="90000"/>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2227279" y="2536032"/>
            <a:ext cx="10042505" cy="6863832"/>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normAutofit fontScale="90000"/>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1488001" y="2198966"/>
            <a:ext cx="14342030" cy="6186309"/>
          </a:xfrm>
          <a:prstGeom prst="rect">
            <a:avLst/>
          </a:prstGeom>
          <a:noFill/>
        </p:spPr>
        <p:txBody>
          <a:bodyPr wrap="square">
            <a:spAutoFit/>
          </a:bodyPr>
          <a:lstStyle/>
          <a:p>
            <a:r>
              <a:rPr lang="pl-PL" sz="3600" dirty="0"/>
              <a:t>Warto podkreślić kilka cech zbiorów:</a:t>
            </a:r>
          </a:p>
          <a:p>
            <a:r>
              <a:rPr lang="pl-PL" sz="3600" dirty="0"/>
              <a:t>Zbiór jest kolekcją nieuporządkowaną, czyli nie gwarantuje zachowania żadnej kolejności elementów. Nie posiada indeksów odpowiedzialnych za porządkowanie elementów</a:t>
            </a:r>
          </a:p>
          <a:p>
            <a:endParaRPr lang="pl-PL" sz="3600" dirty="0"/>
          </a:p>
          <a:p>
            <a:r>
              <a:rPr lang="pl-PL" sz="3600" dirty="0"/>
              <a:t>Zbiór gwarantuje brak duplikacji, czyli w zbiorze nigdy nie pojawią się dwa elementy o takiej samej wartości. Jeśli dopiszemy element, który istnieje to zostanie on odrzucony przez interpreter języka </a:t>
            </a:r>
            <a:r>
              <a:rPr lang="pl-PL" sz="3600" dirty="0" err="1"/>
              <a:t>Python</a:t>
            </a:r>
            <a:endParaRPr lang="pl-PL" sz="3600" dirty="0"/>
          </a:p>
          <a:p>
            <a:r>
              <a:rPr lang="pl-PL" sz="3600" dirty="0"/>
              <a:t>Zbiory posiadają wiele metod odpowiedzialnych za modyfikację, dodawanie elementów zbioru oraz usuwanie.</a:t>
            </a:r>
          </a:p>
          <a:p>
            <a:r>
              <a:rPr lang="pl-PL" sz="3600"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1487997" y="8403814"/>
            <a:ext cx="12473286" cy="1200329"/>
          </a:xfrm>
          <a:prstGeom prst="rect">
            <a:avLst/>
          </a:prstGeom>
          <a:noFill/>
        </p:spPr>
        <p:txBody>
          <a:bodyPr wrap="none" rtlCol="0">
            <a:spAutoFit/>
          </a:bodyPr>
          <a:lstStyle/>
          <a:p>
            <a:r>
              <a:rPr lang="pl-PL" sz="3600" b="1" dirty="0" err="1"/>
              <a:t>Frozenset</a:t>
            </a:r>
            <a:r>
              <a:rPr lang="pl-PL" sz="3600" dirty="0"/>
              <a:t>  -  zbiór  </a:t>
            </a:r>
            <a:r>
              <a:rPr lang="pl-PL" sz="3600" dirty="0" err="1"/>
              <a:t>niemutowalny</a:t>
            </a:r>
            <a:r>
              <a:rPr lang="pl-PL" sz="3600" dirty="0"/>
              <a:t>  - nie można do niego dodawać </a:t>
            </a:r>
          </a:p>
          <a:p>
            <a:r>
              <a:rPr lang="pl-PL" sz="3600"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normAutofit fontScale="90000"/>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2403448" y="2629951"/>
            <a:ext cx="11048303" cy="1754326"/>
          </a:xfrm>
          <a:prstGeom prst="rect">
            <a:avLst/>
          </a:prstGeom>
          <a:noFill/>
        </p:spPr>
        <p:txBody>
          <a:bodyPr wrap="square" rtlCol="0">
            <a:spAutoFit/>
          </a:bodyPr>
          <a:lstStyle/>
          <a:p>
            <a:r>
              <a:rPr lang="pl-PL" sz="270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2554448" y="5385733"/>
            <a:ext cx="10972800" cy="1338828"/>
          </a:xfrm>
          <a:prstGeom prst="rect">
            <a:avLst/>
          </a:prstGeom>
          <a:noFill/>
        </p:spPr>
        <p:txBody>
          <a:bodyPr wrap="square" rtlCol="0">
            <a:spAutoFit/>
          </a:bodyPr>
          <a:lstStyle/>
          <a:p>
            <a:r>
              <a:rPr lang="pl-PL" sz="2700" dirty="0"/>
              <a:t>Każdy zbiór podlega modyfikacjom wykonywanym na zbiorze za pomocą funkcji. Funkcje te pozwalają </a:t>
            </a:r>
            <a:r>
              <a:rPr lang="pl-PL" sz="2700" dirty="0" err="1"/>
              <a:t>np</a:t>
            </a:r>
            <a:r>
              <a:rPr lang="pl-PL" sz="2700" dirty="0"/>
              <a:t> dodawać elementy lub usuwać elementy.</a:t>
            </a:r>
          </a:p>
          <a:p>
            <a:r>
              <a:rPr lang="pl-PL" sz="270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normAutofit fontScale="90000"/>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1638998" y="2837295"/>
            <a:ext cx="9141905" cy="2585323"/>
          </a:xfrm>
          <a:prstGeom prst="rect">
            <a:avLst/>
          </a:prstGeom>
          <a:noFill/>
        </p:spPr>
        <p:txBody>
          <a:bodyPr wrap="square">
            <a:spAutoFit/>
          </a:bodyPr>
          <a:lstStyle/>
          <a:p>
            <a:r>
              <a:rPr lang="pl-PL" sz="2700" dirty="0"/>
              <a:t>drzewa = {"</a:t>
            </a:r>
            <a:r>
              <a:rPr lang="pl-PL" sz="2700" dirty="0" err="1"/>
              <a:t>buk","dąb","jesion","baobab","jabłoń</a:t>
            </a:r>
            <a:r>
              <a:rPr lang="pl-PL" sz="2700" dirty="0"/>
              <a:t>"}</a:t>
            </a:r>
          </a:p>
          <a:p>
            <a:r>
              <a:rPr lang="pl-PL" sz="2700" dirty="0" err="1"/>
              <a:t>print</a:t>
            </a:r>
            <a:r>
              <a:rPr lang="pl-PL" sz="2700" dirty="0"/>
              <a:t>(drzewa)</a:t>
            </a:r>
          </a:p>
          <a:p>
            <a:endParaRPr lang="pl-PL" sz="2700" dirty="0"/>
          </a:p>
          <a:p>
            <a:r>
              <a:rPr lang="pl-PL" sz="270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1777418" y="6222253"/>
            <a:ext cx="9141905" cy="2169825"/>
          </a:xfrm>
          <a:prstGeom prst="rect">
            <a:avLst/>
          </a:prstGeom>
          <a:noFill/>
        </p:spPr>
        <p:txBody>
          <a:bodyPr wrap="square">
            <a:spAutoFit/>
          </a:bodyPr>
          <a:lstStyle/>
          <a:p>
            <a:r>
              <a:rPr lang="pl-PL" sz="2700" dirty="0"/>
              <a:t>Elementy zbioru można wyświetlić za pomocą pętli, ale bez gwarancji kolejności:</a:t>
            </a:r>
          </a:p>
          <a:p>
            <a:endParaRPr lang="pl-PL" sz="2700" dirty="0"/>
          </a:p>
          <a:p>
            <a:r>
              <a:rPr lang="pl-PL" sz="2700" dirty="0"/>
              <a:t>for d in drzewa:</a:t>
            </a:r>
          </a:p>
          <a:p>
            <a:r>
              <a:rPr lang="pl-PL" sz="2700" dirty="0"/>
              <a:t>    </a:t>
            </a:r>
            <a:r>
              <a:rPr lang="pl-PL" sz="2700" dirty="0" err="1"/>
              <a:t>print</a:t>
            </a:r>
            <a:r>
              <a:rPr lang="pl-PL" sz="2700" dirty="0"/>
              <a:t>(d)</a:t>
            </a:r>
          </a:p>
        </p:txBody>
      </p:sp>
    </p:spTree>
    <p:extLst>
      <p:ext uri="{BB962C8B-B14F-4D97-AF65-F5344CB8AC3E}">
        <p14:creationId xmlns:p14="http://schemas.microsoft.com/office/powerpoint/2010/main" val="1077184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normAutofit fontScale="90000"/>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1701917" y="2893796"/>
            <a:ext cx="10730568" cy="5909310"/>
          </a:xfrm>
          <a:prstGeom prst="rect">
            <a:avLst/>
          </a:prstGeom>
          <a:noFill/>
        </p:spPr>
        <p:txBody>
          <a:bodyPr wrap="square">
            <a:spAutoFit/>
          </a:bodyPr>
          <a:lstStyle/>
          <a:p>
            <a:r>
              <a:rPr lang="pl-PL" sz="2700" dirty="0" err="1"/>
              <a:t>print</a:t>
            </a:r>
            <a:r>
              <a:rPr lang="pl-PL" sz="2700" dirty="0"/>
              <a:t>("osika" in drzewa) – sprawdzenie czy element zawiera się w zbiorze</a:t>
            </a:r>
          </a:p>
          <a:p>
            <a:endParaRPr lang="pl-PL" sz="2700" dirty="0"/>
          </a:p>
          <a:p>
            <a:r>
              <a:rPr lang="pl-PL" sz="2700" dirty="0" err="1"/>
              <a:t>drzewa.add</a:t>
            </a:r>
            <a:r>
              <a:rPr lang="pl-PL" sz="2700" dirty="0"/>
              <a:t>("osika") - dodawanie elementu do zbioru</a:t>
            </a:r>
          </a:p>
          <a:p>
            <a:endParaRPr lang="pl-PL" sz="2700" dirty="0"/>
          </a:p>
          <a:p>
            <a:r>
              <a:rPr lang="pl-PL" sz="2700" dirty="0" err="1"/>
              <a:t>drzewa.update</a:t>
            </a:r>
            <a:r>
              <a:rPr lang="pl-PL" sz="2700" dirty="0"/>
              <a:t>(["</a:t>
            </a:r>
            <a:r>
              <a:rPr lang="pl-PL" sz="2700" dirty="0" err="1"/>
              <a:t>topola","wierzba","klon</a:t>
            </a:r>
            <a:r>
              <a:rPr lang="pl-PL" sz="2700" dirty="0"/>
              <a:t>"]) – dodawanie do zbioru elementów zawartych w liście</a:t>
            </a:r>
          </a:p>
          <a:p>
            <a:endParaRPr lang="pl-PL" sz="2700" dirty="0"/>
          </a:p>
          <a:p>
            <a:r>
              <a:rPr lang="pl-PL" sz="2700" dirty="0" err="1"/>
              <a:t>drzewa.remove</a:t>
            </a:r>
            <a:r>
              <a:rPr lang="pl-PL" sz="2700" dirty="0"/>
              <a:t>("osika") – usuwanie elementu ze zbioru, w sytuacji gdy nie istnieje element interpreter wywołuje </a:t>
            </a:r>
            <a:r>
              <a:rPr lang="pl-PL" sz="2700" dirty="0" err="1"/>
              <a:t>runtime</a:t>
            </a:r>
            <a:r>
              <a:rPr lang="pl-PL" sz="2700" dirty="0"/>
              <a:t> error</a:t>
            </a:r>
          </a:p>
          <a:p>
            <a:r>
              <a:rPr lang="pl-PL" sz="2700" dirty="0" err="1"/>
              <a:t>drzewa.discard</a:t>
            </a:r>
            <a:r>
              <a:rPr lang="pl-PL" sz="2700" dirty="0"/>
              <a:t>("</a:t>
            </a:r>
            <a:r>
              <a:rPr lang="pl-PL" sz="2700" dirty="0" err="1"/>
              <a:t>jojoba</a:t>
            </a:r>
            <a:r>
              <a:rPr lang="pl-PL" sz="2700" dirty="0"/>
              <a:t>") - – usuwanie elementu ze zbioru, w sytuacji gdy nie istnieje element interpreter nie reaguje na to</a:t>
            </a:r>
          </a:p>
          <a:p>
            <a:endParaRPr lang="pl-PL" sz="2700" dirty="0"/>
          </a:p>
          <a:p>
            <a:r>
              <a:rPr lang="pl-PL" sz="2700" dirty="0"/>
              <a:t>Zbiory można łączyć za pomocą metody </a:t>
            </a:r>
            <a:r>
              <a:rPr lang="pl-PL" sz="2700" dirty="0" err="1"/>
              <a:t>union</a:t>
            </a:r>
            <a:endParaRPr lang="pl-PL" sz="2700" dirty="0"/>
          </a:p>
          <a:p>
            <a:endParaRPr lang="pl-PL" sz="2700" dirty="0"/>
          </a:p>
        </p:txBody>
      </p:sp>
    </p:spTree>
    <p:extLst>
      <p:ext uri="{BB962C8B-B14F-4D97-AF65-F5344CB8AC3E}">
        <p14:creationId xmlns:p14="http://schemas.microsoft.com/office/powerpoint/2010/main" val="4091247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normAutofit fontScale="90000"/>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2025943" y="2422782"/>
            <a:ext cx="7775609" cy="646116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normAutofit fontScale="90000"/>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1257302" y="2989039"/>
            <a:ext cx="16060949" cy="1754326"/>
          </a:xfrm>
          <a:prstGeom prst="rect">
            <a:avLst/>
          </a:prstGeom>
          <a:noFill/>
        </p:spPr>
        <p:txBody>
          <a:bodyPr wrap="square">
            <a:spAutoFit/>
          </a:bodyPr>
          <a:lstStyle/>
          <a:p>
            <a:r>
              <a:rPr lang="pl-PL" sz="270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1257302" y="5800990"/>
            <a:ext cx="14572727" cy="2169825"/>
          </a:xfrm>
          <a:prstGeom prst="rect">
            <a:avLst/>
          </a:prstGeom>
          <a:noFill/>
        </p:spPr>
        <p:txBody>
          <a:bodyPr wrap="square" rtlCol="0">
            <a:spAutoFit/>
          </a:bodyPr>
          <a:lstStyle/>
          <a:p>
            <a:r>
              <a:rPr lang="pl-PL" sz="270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2700" dirty="0" err="1"/>
              <a:t>py</a:t>
            </a:r>
            <a:r>
              <a:rPr lang="pl-PL" sz="270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normAutofit fontScale="90000"/>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871790" y="3709053"/>
            <a:ext cx="16400702" cy="1338828"/>
          </a:xfrm>
          <a:prstGeom prst="rect">
            <a:avLst/>
          </a:prstGeom>
          <a:noFill/>
        </p:spPr>
        <p:txBody>
          <a:bodyPr wrap="square">
            <a:spAutoFit/>
          </a:bodyPr>
          <a:lstStyle/>
          <a:p>
            <a:r>
              <a:rPr lang="pl-PL" sz="270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871792" y="5885451"/>
            <a:ext cx="16544423" cy="2169825"/>
          </a:xfrm>
          <a:prstGeom prst="rect">
            <a:avLst/>
          </a:prstGeom>
          <a:noFill/>
        </p:spPr>
        <p:txBody>
          <a:bodyPr wrap="square">
            <a:spAutoFit/>
          </a:bodyPr>
          <a:lstStyle/>
          <a:p>
            <a:r>
              <a:rPr lang="pl-PL" sz="270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863843" y="314273"/>
            <a:ext cx="16544424" cy="1482498"/>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1257304" y="2168909"/>
            <a:ext cx="13767383" cy="923330"/>
          </a:xfrm>
          <a:prstGeom prst="rect">
            <a:avLst/>
          </a:prstGeom>
          <a:noFill/>
        </p:spPr>
        <p:txBody>
          <a:bodyPr wrap="square">
            <a:spAutoFit/>
          </a:bodyPr>
          <a:lstStyle/>
          <a:p>
            <a:r>
              <a:rPr lang="pl-PL" sz="2700" dirty="0"/>
              <a:t>Funkcja to fragment kodu źródłowego opisanego przez instrukcję def (</a:t>
            </a:r>
            <a:r>
              <a:rPr lang="pl-PL" sz="2700" dirty="0" err="1"/>
              <a:t>definition</a:t>
            </a:r>
            <a:r>
              <a:rPr lang="pl-PL" sz="270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2160167" y="3790130"/>
            <a:ext cx="7814345" cy="923330"/>
          </a:xfrm>
          <a:prstGeom prst="rect">
            <a:avLst/>
          </a:prstGeom>
          <a:noFill/>
        </p:spPr>
        <p:txBody>
          <a:bodyPr wrap="square" rtlCol="0">
            <a:spAutoFit/>
          </a:bodyPr>
          <a:lstStyle/>
          <a:p>
            <a:r>
              <a:rPr lang="pl-PL" sz="2700" dirty="0"/>
              <a:t>def nazwa(ewentualne parametry):</a:t>
            </a:r>
          </a:p>
          <a:p>
            <a:r>
              <a:rPr lang="pl-PL" sz="270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1257304" y="5411348"/>
            <a:ext cx="13767383" cy="2169825"/>
          </a:xfrm>
          <a:prstGeom prst="rect">
            <a:avLst/>
          </a:prstGeom>
          <a:noFill/>
        </p:spPr>
        <p:txBody>
          <a:bodyPr wrap="square">
            <a:spAutoFit/>
          </a:bodyPr>
          <a:lstStyle/>
          <a:p>
            <a:r>
              <a:rPr lang="pl-PL" sz="270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863843" y="1055000"/>
            <a:ext cx="16544424" cy="1482498"/>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2227277" y="3120704"/>
            <a:ext cx="9211115" cy="507831"/>
          </a:xfrm>
          <a:prstGeom prst="rect">
            <a:avLst/>
          </a:prstGeom>
          <a:noFill/>
        </p:spPr>
        <p:txBody>
          <a:bodyPr wrap="square" rtlCol="0">
            <a:spAutoFit/>
          </a:bodyPr>
          <a:lstStyle/>
          <a:p>
            <a:r>
              <a:rPr lang="pl-PL" sz="270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2466364" y="8047483"/>
            <a:ext cx="9211115" cy="507831"/>
          </a:xfrm>
          <a:prstGeom prst="rect">
            <a:avLst/>
          </a:prstGeom>
          <a:noFill/>
        </p:spPr>
        <p:txBody>
          <a:bodyPr wrap="square" rtlCol="0">
            <a:spAutoFit/>
          </a:bodyPr>
          <a:lstStyle/>
          <a:p>
            <a:r>
              <a:rPr lang="pl-PL" sz="270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2466364" y="8626604"/>
            <a:ext cx="9211115" cy="507831"/>
          </a:xfrm>
          <a:prstGeom prst="rect">
            <a:avLst/>
          </a:prstGeom>
          <a:noFill/>
        </p:spPr>
        <p:txBody>
          <a:bodyPr wrap="square" rtlCol="0">
            <a:spAutoFit/>
          </a:bodyPr>
          <a:lstStyle/>
          <a:p>
            <a:r>
              <a:rPr lang="pl-PL" sz="270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2466364" y="9230855"/>
            <a:ext cx="9211115" cy="507831"/>
          </a:xfrm>
          <a:prstGeom prst="rect">
            <a:avLst/>
          </a:prstGeom>
          <a:noFill/>
        </p:spPr>
        <p:txBody>
          <a:bodyPr wrap="square" rtlCol="0">
            <a:spAutoFit/>
          </a:bodyPr>
          <a:lstStyle/>
          <a:p>
            <a:r>
              <a:rPr lang="pl-PL" sz="270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2364086" y="3749693"/>
            <a:ext cx="13531445" cy="923330"/>
          </a:xfrm>
          <a:prstGeom prst="rect">
            <a:avLst/>
          </a:prstGeom>
          <a:noFill/>
        </p:spPr>
        <p:txBody>
          <a:bodyPr wrap="square" rtlCol="0">
            <a:spAutoFit/>
          </a:bodyPr>
          <a:lstStyle/>
          <a:p>
            <a:r>
              <a:rPr lang="pl-PL" sz="270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2378279" y="5172950"/>
            <a:ext cx="13137161" cy="1338828"/>
          </a:xfrm>
          <a:prstGeom prst="rect">
            <a:avLst/>
          </a:prstGeom>
          <a:noFill/>
        </p:spPr>
        <p:txBody>
          <a:bodyPr wrap="square" rtlCol="0">
            <a:spAutoFit/>
          </a:bodyPr>
          <a:lstStyle/>
          <a:p>
            <a:r>
              <a:rPr lang="pl-PL" sz="270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2378276" y="6587496"/>
            <a:ext cx="13137161" cy="1338828"/>
          </a:xfrm>
          <a:prstGeom prst="rect">
            <a:avLst/>
          </a:prstGeom>
          <a:noFill/>
        </p:spPr>
        <p:txBody>
          <a:bodyPr wrap="square" rtlCol="0">
            <a:spAutoFit/>
          </a:bodyPr>
          <a:lstStyle/>
          <a:p>
            <a:r>
              <a:rPr lang="pl-PL" sz="270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8229602" y="8337045"/>
            <a:ext cx="6732167" cy="507831"/>
          </a:xfrm>
          <a:prstGeom prst="rect">
            <a:avLst/>
          </a:prstGeom>
          <a:noFill/>
        </p:spPr>
        <p:txBody>
          <a:bodyPr wrap="square" rtlCol="0">
            <a:spAutoFit/>
          </a:bodyPr>
          <a:lstStyle/>
          <a:p>
            <a:r>
              <a:rPr lang="pl-PL" sz="270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6574871" y="8438685"/>
            <a:ext cx="1220598" cy="3645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270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5" name="pole tekstowe 4">
            <a:extLst>
              <a:ext uri="{FF2B5EF4-FFF2-40B4-BE49-F238E27FC236}">
                <a16:creationId xmlns:a16="http://schemas.microsoft.com/office/drawing/2014/main" id="{2B9F833B-BB97-4BB9-9E6E-DEC589A566DF}"/>
              </a:ext>
            </a:extLst>
          </p:cNvPr>
          <p:cNvSpPr txBox="1"/>
          <p:nvPr/>
        </p:nvSpPr>
        <p:spPr>
          <a:xfrm>
            <a:off x="1119932" y="3370400"/>
            <a:ext cx="5407754" cy="1115177"/>
          </a:xfrm>
          <a:prstGeom prst="rect">
            <a:avLst/>
          </a:prstGeom>
          <a:noFill/>
        </p:spPr>
        <p:txBody>
          <a:bodyPr wrap="square">
            <a:spAutoFit/>
          </a:bodyPr>
          <a:lstStyle/>
          <a:p>
            <a:pPr>
              <a:lnSpc>
                <a:spcPct val="107000"/>
              </a:lnSpc>
              <a:spcAft>
                <a:spcPts val="1200"/>
              </a:spcAft>
            </a:pP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7313783" y="2787776"/>
            <a:ext cx="9141905" cy="1115177"/>
          </a:xfrm>
          <a:prstGeom prst="rect">
            <a:avLst/>
          </a:prstGeom>
          <a:noFill/>
        </p:spPr>
        <p:txBody>
          <a:bodyPr wrap="square">
            <a:spAutoFit/>
          </a:bodyPr>
          <a:lstStyle/>
          <a:p>
            <a:pPr>
              <a:lnSpc>
                <a:spcPct val="107000"/>
              </a:lnSpc>
              <a:spcAft>
                <a:spcPts val="1200"/>
              </a:spcAft>
            </a:pP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11706911" y="5744384"/>
            <a:ext cx="3671232" cy="1338828"/>
          </a:xfrm>
          <a:prstGeom prst="rect">
            <a:avLst/>
          </a:prstGeom>
          <a:noFill/>
        </p:spPr>
        <p:txBody>
          <a:bodyPr wrap="square">
            <a:spAutoFit/>
          </a:bodyPr>
          <a:lstStyle/>
          <a:p>
            <a:r>
              <a:rPr lang="pl-PL" sz="2700" dirty="0"/>
              <a:t>x = lambda a:a+10;</a:t>
            </a:r>
          </a:p>
          <a:p>
            <a:r>
              <a:rPr lang="pl-PL" sz="2700" dirty="0" err="1"/>
              <a:t>print</a:t>
            </a:r>
            <a:r>
              <a:rPr lang="pl-PL" sz="2700" dirty="0"/>
              <a:t>(x(5))</a:t>
            </a:r>
          </a:p>
          <a:p>
            <a:r>
              <a:rPr lang="pl-PL" sz="2700" dirty="0" err="1"/>
              <a:t>print</a:t>
            </a:r>
            <a:r>
              <a:rPr lang="pl-PL" sz="270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1626416" y="5744384"/>
            <a:ext cx="9141905" cy="2910669"/>
          </a:xfrm>
          <a:prstGeom prst="rect">
            <a:avLst/>
          </a:prstGeom>
          <a:noFill/>
        </p:spPr>
        <p:txBody>
          <a:bodyPr wrap="square">
            <a:spAutoFit/>
          </a:bodyPr>
          <a:lstStyle/>
          <a:p>
            <a:pPr>
              <a:lnSpc>
                <a:spcPct val="107000"/>
              </a:lnSpc>
              <a:spcAft>
                <a:spcPts val="1200"/>
              </a:spcAft>
            </a:pP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270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1119932" y="5211094"/>
            <a:ext cx="9648390" cy="3891491"/>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2700"/>
          </a:p>
        </p:txBody>
      </p:sp>
      <p:sp>
        <p:nvSpPr>
          <p:cNvPr id="13" name="Prostokąt 12">
            <a:extLst>
              <a:ext uri="{FF2B5EF4-FFF2-40B4-BE49-F238E27FC236}">
                <a16:creationId xmlns:a16="http://schemas.microsoft.com/office/drawing/2014/main" id="{9EC8DA28-24E6-4D63-B97F-F522C7A28357}"/>
              </a:ext>
            </a:extLst>
          </p:cNvPr>
          <p:cNvSpPr/>
          <p:nvPr/>
        </p:nvSpPr>
        <p:spPr>
          <a:xfrm>
            <a:off x="11564227" y="5143501"/>
            <a:ext cx="3813917" cy="277838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2700"/>
          </a:p>
        </p:txBody>
      </p:sp>
      <p:sp>
        <p:nvSpPr>
          <p:cNvPr id="16" name="Prostokąt 15">
            <a:extLst>
              <a:ext uri="{FF2B5EF4-FFF2-40B4-BE49-F238E27FC236}">
                <a16:creationId xmlns:a16="http://schemas.microsoft.com/office/drawing/2014/main" id="{79220305-1FE3-40E2-B01C-EA1F531AD5BC}"/>
              </a:ext>
            </a:extLst>
          </p:cNvPr>
          <p:cNvSpPr/>
          <p:nvPr/>
        </p:nvSpPr>
        <p:spPr>
          <a:xfrm>
            <a:off x="6993275" y="2069993"/>
            <a:ext cx="9141905" cy="277838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2700"/>
          </a:p>
        </p:txBody>
      </p:sp>
      <p:sp>
        <p:nvSpPr>
          <p:cNvPr id="17" name="Prostokąt 16">
            <a:extLst>
              <a:ext uri="{FF2B5EF4-FFF2-40B4-BE49-F238E27FC236}">
                <a16:creationId xmlns:a16="http://schemas.microsoft.com/office/drawing/2014/main" id="{0301F224-1F38-4F6D-A32E-482DF46B7845}"/>
              </a:ext>
            </a:extLst>
          </p:cNvPr>
          <p:cNvSpPr/>
          <p:nvPr/>
        </p:nvSpPr>
        <p:spPr>
          <a:xfrm>
            <a:off x="863845" y="3002561"/>
            <a:ext cx="4534898" cy="189695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2700"/>
          </a:p>
        </p:txBody>
      </p:sp>
    </p:spTree>
    <p:extLst>
      <p:ext uri="{BB962C8B-B14F-4D97-AF65-F5344CB8AC3E}">
        <p14:creationId xmlns:p14="http://schemas.microsoft.com/office/powerpoint/2010/main" val="3887498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838200" y="6356350"/>
            <a:ext cx="2743200" cy="365125"/>
          </a:xfrm>
          <a:prstGeom prst="rect">
            <a:avLst/>
          </a:prstGeom>
        </p:spPr>
        <p:txBody>
          <a:bodyPr vert="horz" lIns="91440" tIns="45720" rIns="91440" bIns="45720" rtlCol="0" anchor="ctr"/>
          <a:lstStyle>
            <a:defPPr>
              <a:defRPr lang="pl-P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165C402A-7E21-459D-BA8F-24E1877F35AD}" type="datetimeFigureOut">
              <a:rPr lang="pl-PL" smtClean="0"/>
              <a:pPr/>
              <a:t>21.05.2025</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1513164" y="2852966"/>
            <a:ext cx="7786032" cy="5909310"/>
          </a:xfrm>
          <a:prstGeom prst="rect">
            <a:avLst/>
          </a:prstGeom>
          <a:noFill/>
        </p:spPr>
        <p:txBody>
          <a:bodyPr wrap="square">
            <a:spAutoFit/>
          </a:bodyPr>
          <a:lstStyle/>
          <a:p>
            <a:r>
              <a:rPr lang="pl-PL" sz="2700" dirty="0" err="1">
                <a:solidFill>
                  <a:srgbClr val="000000"/>
                </a:solidFill>
                <a:latin typeface="Consolas" panose="020B0609020204030204" pitchFamily="49" charset="0"/>
              </a:rPr>
              <a:t>http_code</a:t>
            </a:r>
            <a:r>
              <a:rPr lang="pl-PL" sz="2700" dirty="0">
                <a:solidFill>
                  <a:srgbClr val="000000"/>
                </a:solidFill>
                <a:latin typeface="Consolas" panose="020B0609020204030204" pitchFamily="49" charset="0"/>
              </a:rPr>
              <a:t> = </a:t>
            </a:r>
            <a:r>
              <a:rPr lang="pl-PL" sz="2700" dirty="0">
                <a:solidFill>
                  <a:srgbClr val="A31515"/>
                </a:solidFill>
                <a:latin typeface="Consolas" panose="020B0609020204030204" pitchFamily="49" charset="0"/>
              </a:rPr>
              <a:t>"418"</a:t>
            </a:r>
            <a:endParaRPr lang="pl-PL" sz="2700" dirty="0">
              <a:solidFill>
                <a:srgbClr val="000000"/>
              </a:solidFill>
              <a:latin typeface="Consolas" panose="020B0609020204030204" pitchFamily="49" charset="0"/>
            </a:endParaRPr>
          </a:p>
          <a:p>
            <a:endParaRPr lang="pl-PL" sz="2700" dirty="0">
              <a:solidFill>
                <a:srgbClr val="000000"/>
              </a:solidFill>
              <a:latin typeface="Consolas" panose="020B0609020204030204" pitchFamily="49" charset="0"/>
            </a:endParaRPr>
          </a:p>
          <a:p>
            <a:r>
              <a:rPr lang="pl-PL" sz="2700" dirty="0" err="1">
                <a:solidFill>
                  <a:srgbClr val="000000"/>
                </a:solidFill>
                <a:latin typeface="Consolas" panose="020B0609020204030204" pitchFamily="49" charset="0"/>
              </a:rPr>
              <a:t>match</a:t>
            </a:r>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http_code</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case</a:t>
            </a:r>
            <a:r>
              <a:rPr lang="pl-PL" sz="2700" dirty="0">
                <a:solidFill>
                  <a:srgbClr val="000000"/>
                </a:solidFill>
                <a:latin typeface="Consolas" panose="020B0609020204030204" pitchFamily="49" charset="0"/>
              </a:rPr>
              <a:t> </a:t>
            </a:r>
            <a:r>
              <a:rPr lang="pl-PL" sz="2700" dirty="0">
                <a:solidFill>
                  <a:srgbClr val="A31515"/>
                </a:solidFill>
                <a:latin typeface="Consolas" panose="020B0609020204030204" pitchFamily="49" charset="0"/>
              </a:rPr>
              <a:t>"200"</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print</a:t>
            </a:r>
            <a:r>
              <a:rPr lang="pl-PL" sz="2700" dirty="0">
                <a:solidFill>
                  <a:srgbClr val="000000"/>
                </a:solidFill>
                <a:latin typeface="Consolas" panose="020B0609020204030204" pitchFamily="49" charset="0"/>
              </a:rPr>
              <a:t>(</a:t>
            </a:r>
            <a:r>
              <a:rPr lang="pl-PL" sz="2700" dirty="0">
                <a:solidFill>
                  <a:srgbClr val="A31515"/>
                </a:solidFill>
                <a:latin typeface="Consolas" panose="020B0609020204030204" pitchFamily="49" charset="0"/>
              </a:rPr>
              <a:t>"OK"</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do_something_good</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case</a:t>
            </a:r>
            <a:r>
              <a:rPr lang="pl-PL" sz="2700" dirty="0">
                <a:solidFill>
                  <a:srgbClr val="000000"/>
                </a:solidFill>
                <a:latin typeface="Consolas" panose="020B0609020204030204" pitchFamily="49" charset="0"/>
              </a:rPr>
              <a:t> </a:t>
            </a:r>
            <a:r>
              <a:rPr lang="pl-PL" sz="2700" dirty="0">
                <a:solidFill>
                  <a:srgbClr val="A31515"/>
                </a:solidFill>
                <a:latin typeface="Consolas" panose="020B0609020204030204" pitchFamily="49" charset="0"/>
              </a:rPr>
              <a:t>"404"</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print</a:t>
            </a:r>
            <a:r>
              <a:rPr lang="pl-PL" sz="2700" dirty="0">
                <a:solidFill>
                  <a:srgbClr val="000000"/>
                </a:solidFill>
                <a:latin typeface="Consolas" panose="020B0609020204030204" pitchFamily="49" charset="0"/>
              </a:rPr>
              <a:t>(</a:t>
            </a:r>
            <a:r>
              <a:rPr lang="pl-PL" sz="2700" dirty="0">
                <a:solidFill>
                  <a:srgbClr val="A31515"/>
                </a:solidFill>
                <a:latin typeface="Consolas" panose="020B0609020204030204" pitchFamily="49" charset="0"/>
              </a:rPr>
              <a:t>"Not </a:t>
            </a:r>
            <a:r>
              <a:rPr lang="pl-PL" sz="2700" dirty="0" err="1">
                <a:solidFill>
                  <a:srgbClr val="A31515"/>
                </a:solidFill>
                <a:latin typeface="Consolas" panose="020B0609020204030204" pitchFamily="49" charset="0"/>
              </a:rPr>
              <a:t>Found</a:t>
            </a:r>
            <a:r>
              <a:rPr lang="pl-PL" sz="2700" dirty="0">
                <a:solidFill>
                  <a:srgbClr val="A31515"/>
                </a:solidFill>
                <a:latin typeface="Consolas" panose="020B0609020204030204" pitchFamily="49" charset="0"/>
              </a:rPr>
              <a:t>"</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do_something_bad</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case</a:t>
            </a:r>
            <a:r>
              <a:rPr lang="pl-PL" sz="2700" dirty="0">
                <a:solidFill>
                  <a:srgbClr val="000000"/>
                </a:solidFill>
                <a:latin typeface="Consolas" panose="020B0609020204030204" pitchFamily="49" charset="0"/>
              </a:rPr>
              <a:t> </a:t>
            </a:r>
            <a:r>
              <a:rPr lang="pl-PL" sz="2700" dirty="0">
                <a:solidFill>
                  <a:srgbClr val="A31515"/>
                </a:solidFill>
                <a:latin typeface="Consolas" panose="020B0609020204030204" pitchFamily="49" charset="0"/>
              </a:rPr>
              <a:t>"418"</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print</a:t>
            </a:r>
            <a:r>
              <a:rPr lang="pl-PL" sz="2700" dirty="0">
                <a:solidFill>
                  <a:srgbClr val="000000"/>
                </a:solidFill>
                <a:latin typeface="Consolas" panose="020B0609020204030204" pitchFamily="49" charset="0"/>
              </a:rPr>
              <a:t>(</a:t>
            </a:r>
            <a:r>
              <a:rPr lang="pl-PL" sz="2700" dirty="0">
                <a:solidFill>
                  <a:srgbClr val="A31515"/>
                </a:solidFill>
                <a:latin typeface="Consolas" panose="020B0609020204030204" pitchFamily="49" charset="0"/>
              </a:rPr>
              <a:t>"</a:t>
            </a:r>
            <a:r>
              <a:rPr lang="pl-PL" sz="2700" dirty="0" err="1">
                <a:solidFill>
                  <a:srgbClr val="A31515"/>
                </a:solidFill>
                <a:latin typeface="Consolas" panose="020B0609020204030204" pitchFamily="49" charset="0"/>
              </a:rPr>
              <a:t>I'm</a:t>
            </a:r>
            <a:r>
              <a:rPr lang="pl-PL" sz="2700" dirty="0">
                <a:solidFill>
                  <a:srgbClr val="A31515"/>
                </a:solidFill>
                <a:latin typeface="Consolas" panose="020B0609020204030204" pitchFamily="49" charset="0"/>
              </a:rPr>
              <a:t> a </a:t>
            </a:r>
            <a:r>
              <a:rPr lang="pl-PL" sz="2700" dirty="0" err="1">
                <a:solidFill>
                  <a:srgbClr val="A31515"/>
                </a:solidFill>
                <a:latin typeface="Consolas" panose="020B0609020204030204" pitchFamily="49" charset="0"/>
              </a:rPr>
              <a:t>teapot</a:t>
            </a:r>
            <a:r>
              <a:rPr lang="pl-PL" sz="2700" dirty="0">
                <a:solidFill>
                  <a:srgbClr val="A31515"/>
                </a:solidFill>
                <a:latin typeface="Consolas" panose="020B0609020204030204" pitchFamily="49" charset="0"/>
              </a:rPr>
              <a:t>"</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make_coffee</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case</a:t>
            </a:r>
            <a:r>
              <a:rPr lang="pl-PL" sz="2700" dirty="0">
                <a:solidFill>
                  <a:srgbClr val="000000"/>
                </a:solidFill>
                <a:latin typeface="Consolas" panose="020B0609020204030204" pitchFamily="49" charset="0"/>
              </a:rPr>
              <a:t> _:</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print</a:t>
            </a:r>
            <a:r>
              <a:rPr lang="pl-PL" sz="2700" dirty="0">
                <a:solidFill>
                  <a:srgbClr val="000000"/>
                </a:solidFill>
                <a:latin typeface="Consolas" panose="020B0609020204030204" pitchFamily="49" charset="0"/>
              </a:rPr>
              <a:t>(</a:t>
            </a:r>
            <a:r>
              <a:rPr lang="pl-PL" sz="2700" dirty="0">
                <a:solidFill>
                  <a:srgbClr val="A31515"/>
                </a:solidFill>
                <a:latin typeface="Consolas" panose="020B0609020204030204" pitchFamily="49" charset="0"/>
              </a:rPr>
              <a:t>"</a:t>
            </a:r>
            <a:r>
              <a:rPr lang="pl-PL" sz="2700" dirty="0" err="1">
                <a:solidFill>
                  <a:srgbClr val="A31515"/>
                </a:solidFill>
                <a:latin typeface="Consolas" panose="020B0609020204030204" pitchFamily="49" charset="0"/>
              </a:rPr>
              <a:t>Code</a:t>
            </a:r>
            <a:r>
              <a:rPr lang="pl-PL" sz="2700" dirty="0">
                <a:solidFill>
                  <a:srgbClr val="A31515"/>
                </a:solidFill>
                <a:latin typeface="Consolas" panose="020B0609020204030204" pitchFamily="49" charset="0"/>
              </a:rPr>
              <a:t> not </a:t>
            </a:r>
            <a:r>
              <a:rPr lang="pl-PL" sz="2700" dirty="0" err="1">
                <a:solidFill>
                  <a:srgbClr val="A31515"/>
                </a:solidFill>
                <a:latin typeface="Consolas" panose="020B0609020204030204" pitchFamily="49" charset="0"/>
              </a:rPr>
              <a:t>found</a:t>
            </a:r>
            <a:r>
              <a:rPr lang="pl-PL" sz="2700" dirty="0">
                <a:solidFill>
                  <a:srgbClr val="A31515"/>
                </a:solidFill>
                <a:latin typeface="Consolas" panose="020B0609020204030204" pitchFamily="49" charset="0"/>
              </a:rPr>
              <a:t>"</a:t>
            </a:r>
            <a:r>
              <a:rPr lang="pl-PL" sz="2700" dirty="0">
                <a:solidFill>
                  <a:srgbClr val="000000"/>
                </a:solidFill>
                <a:latin typeface="Consolas" panose="020B0609020204030204" pitchFamily="49" charset="0"/>
              </a:rPr>
              <a:t>)</a:t>
            </a:r>
            <a:endParaRPr lang="pl-PL" sz="270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10233521" y="2774057"/>
            <a:ext cx="6238265" cy="5078313"/>
          </a:xfrm>
          <a:prstGeom prst="rect">
            <a:avLst/>
          </a:prstGeom>
          <a:noFill/>
        </p:spPr>
        <p:txBody>
          <a:bodyPr wrap="square">
            <a:spAutoFit/>
          </a:bodyPr>
          <a:lstStyle/>
          <a:p>
            <a:r>
              <a:rPr lang="pl-PL" sz="2700" dirty="0" err="1">
                <a:solidFill>
                  <a:srgbClr val="000000"/>
                </a:solidFill>
                <a:latin typeface="Consolas" panose="020B0609020204030204" pitchFamily="49" charset="0"/>
              </a:rPr>
              <a:t>http_code</a:t>
            </a:r>
            <a:r>
              <a:rPr lang="pl-PL" sz="2700" dirty="0">
                <a:solidFill>
                  <a:srgbClr val="000000"/>
                </a:solidFill>
                <a:latin typeface="Consolas" panose="020B0609020204030204" pitchFamily="49" charset="0"/>
              </a:rPr>
              <a:t> = </a:t>
            </a:r>
            <a:r>
              <a:rPr lang="pl-PL" sz="2700" dirty="0">
                <a:solidFill>
                  <a:srgbClr val="A31515"/>
                </a:solidFill>
                <a:latin typeface="Consolas" panose="020B0609020204030204" pitchFamily="49" charset="0"/>
              </a:rPr>
              <a:t>"418"</a:t>
            </a:r>
            <a:endParaRPr lang="pl-PL" sz="2700" dirty="0">
              <a:solidFill>
                <a:srgbClr val="000000"/>
              </a:solidFill>
              <a:latin typeface="Consolas" panose="020B0609020204030204" pitchFamily="49" charset="0"/>
            </a:endParaRPr>
          </a:p>
          <a:p>
            <a:r>
              <a:rPr lang="pl-PL" sz="2700" dirty="0" err="1">
                <a:solidFill>
                  <a:srgbClr val="0000FF"/>
                </a:solidFill>
                <a:latin typeface="Consolas" panose="020B0609020204030204" pitchFamily="49" charset="0"/>
              </a:rPr>
              <a:t>if</a:t>
            </a:r>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http_code</a:t>
            </a:r>
            <a:r>
              <a:rPr lang="pl-PL" sz="2700" dirty="0">
                <a:solidFill>
                  <a:srgbClr val="000000"/>
                </a:solidFill>
                <a:latin typeface="Consolas" panose="020B0609020204030204" pitchFamily="49" charset="0"/>
              </a:rPr>
              <a:t> == </a:t>
            </a:r>
            <a:r>
              <a:rPr lang="pl-PL" sz="2700" dirty="0">
                <a:solidFill>
                  <a:srgbClr val="A31515"/>
                </a:solidFill>
                <a:latin typeface="Consolas" panose="020B0609020204030204" pitchFamily="49" charset="0"/>
              </a:rPr>
              <a:t>„200"</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print</a:t>
            </a:r>
            <a:r>
              <a:rPr lang="pl-PL" sz="2700" dirty="0">
                <a:solidFill>
                  <a:srgbClr val="000000"/>
                </a:solidFill>
                <a:latin typeface="Consolas" panose="020B0609020204030204" pitchFamily="49" charset="0"/>
              </a:rPr>
              <a:t>(</a:t>
            </a:r>
            <a:r>
              <a:rPr lang="pl-PL" sz="2700" dirty="0">
                <a:solidFill>
                  <a:srgbClr val="A31515"/>
                </a:solidFill>
                <a:latin typeface="Consolas" panose="020B0609020204030204" pitchFamily="49" charset="0"/>
              </a:rPr>
              <a:t>"OK"</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do_something_good</a:t>
            </a:r>
            <a:r>
              <a:rPr lang="pl-PL" sz="2700" dirty="0">
                <a:solidFill>
                  <a:srgbClr val="000000"/>
                </a:solidFill>
                <a:latin typeface="Consolas" panose="020B0609020204030204" pitchFamily="49" charset="0"/>
              </a:rPr>
              <a:t>()</a:t>
            </a:r>
          </a:p>
          <a:p>
            <a:r>
              <a:rPr lang="pl-PL" sz="2700" dirty="0" err="1">
                <a:solidFill>
                  <a:srgbClr val="0000FF"/>
                </a:solidFill>
                <a:latin typeface="Consolas" panose="020B0609020204030204" pitchFamily="49" charset="0"/>
              </a:rPr>
              <a:t>elif</a:t>
            </a:r>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http_code</a:t>
            </a:r>
            <a:r>
              <a:rPr lang="pl-PL" sz="2700" dirty="0">
                <a:solidFill>
                  <a:srgbClr val="000000"/>
                </a:solidFill>
                <a:latin typeface="Consolas" panose="020B0609020204030204" pitchFamily="49" charset="0"/>
              </a:rPr>
              <a:t> == </a:t>
            </a:r>
            <a:r>
              <a:rPr lang="pl-PL" sz="2700" dirty="0">
                <a:solidFill>
                  <a:srgbClr val="A31515"/>
                </a:solidFill>
                <a:latin typeface="Consolas" panose="020B0609020204030204" pitchFamily="49" charset="0"/>
              </a:rPr>
              <a:t>"404"</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print</a:t>
            </a:r>
            <a:r>
              <a:rPr lang="pl-PL" sz="2700" dirty="0">
                <a:solidFill>
                  <a:srgbClr val="000000"/>
                </a:solidFill>
                <a:latin typeface="Consolas" panose="020B0609020204030204" pitchFamily="49" charset="0"/>
              </a:rPr>
              <a:t>(</a:t>
            </a:r>
            <a:r>
              <a:rPr lang="pl-PL" sz="2700" dirty="0">
                <a:solidFill>
                  <a:srgbClr val="A31515"/>
                </a:solidFill>
                <a:latin typeface="Consolas" panose="020B0609020204030204" pitchFamily="49" charset="0"/>
              </a:rPr>
              <a:t>"Not </a:t>
            </a:r>
            <a:r>
              <a:rPr lang="pl-PL" sz="2700" dirty="0" err="1">
                <a:solidFill>
                  <a:srgbClr val="A31515"/>
                </a:solidFill>
                <a:latin typeface="Consolas" panose="020B0609020204030204" pitchFamily="49" charset="0"/>
              </a:rPr>
              <a:t>Found</a:t>
            </a:r>
            <a:r>
              <a:rPr lang="pl-PL" sz="2700" dirty="0">
                <a:solidFill>
                  <a:srgbClr val="A31515"/>
                </a:solidFill>
                <a:latin typeface="Consolas" panose="020B0609020204030204" pitchFamily="49" charset="0"/>
              </a:rPr>
              <a:t>"</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do_something_bad</a:t>
            </a:r>
            <a:r>
              <a:rPr lang="pl-PL" sz="2700" dirty="0">
                <a:solidFill>
                  <a:srgbClr val="000000"/>
                </a:solidFill>
                <a:latin typeface="Consolas" panose="020B0609020204030204" pitchFamily="49" charset="0"/>
              </a:rPr>
              <a:t>()</a:t>
            </a:r>
          </a:p>
          <a:p>
            <a:r>
              <a:rPr lang="pl-PL" sz="2700" dirty="0" err="1">
                <a:solidFill>
                  <a:srgbClr val="0000FF"/>
                </a:solidFill>
                <a:latin typeface="Consolas" panose="020B0609020204030204" pitchFamily="49" charset="0"/>
              </a:rPr>
              <a:t>elif</a:t>
            </a:r>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http_code</a:t>
            </a:r>
            <a:r>
              <a:rPr lang="pl-PL" sz="2700" dirty="0">
                <a:solidFill>
                  <a:srgbClr val="000000"/>
                </a:solidFill>
                <a:latin typeface="Consolas" panose="020B0609020204030204" pitchFamily="49" charset="0"/>
              </a:rPr>
              <a:t> == </a:t>
            </a:r>
            <a:r>
              <a:rPr lang="pl-PL" sz="2700" dirty="0">
                <a:solidFill>
                  <a:srgbClr val="A31515"/>
                </a:solidFill>
                <a:latin typeface="Consolas" panose="020B0609020204030204" pitchFamily="49" charset="0"/>
              </a:rPr>
              <a:t>"418"</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print</a:t>
            </a:r>
            <a:r>
              <a:rPr lang="pl-PL" sz="2700" dirty="0">
                <a:solidFill>
                  <a:srgbClr val="000000"/>
                </a:solidFill>
                <a:latin typeface="Consolas" panose="020B0609020204030204" pitchFamily="49" charset="0"/>
              </a:rPr>
              <a:t>(</a:t>
            </a:r>
            <a:r>
              <a:rPr lang="pl-PL" sz="2700" dirty="0">
                <a:solidFill>
                  <a:srgbClr val="A31515"/>
                </a:solidFill>
                <a:latin typeface="Consolas" panose="020B0609020204030204" pitchFamily="49" charset="0"/>
              </a:rPr>
              <a:t>"</a:t>
            </a:r>
            <a:r>
              <a:rPr lang="pl-PL" sz="2700" dirty="0" err="1">
                <a:solidFill>
                  <a:srgbClr val="A31515"/>
                </a:solidFill>
                <a:latin typeface="Consolas" panose="020B0609020204030204" pitchFamily="49" charset="0"/>
              </a:rPr>
              <a:t>I'm</a:t>
            </a:r>
            <a:r>
              <a:rPr lang="pl-PL" sz="2700" dirty="0">
                <a:solidFill>
                  <a:srgbClr val="A31515"/>
                </a:solidFill>
                <a:latin typeface="Consolas" panose="020B0609020204030204" pitchFamily="49" charset="0"/>
              </a:rPr>
              <a:t> a </a:t>
            </a:r>
            <a:r>
              <a:rPr lang="pl-PL" sz="2700" dirty="0" err="1">
                <a:solidFill>
                  <a:srgbClr val="A31515"/>
                </a:solidFill>
                <a:latin typeface="Consolas" panose="020B0609020204030204" pitchFamily="49" charset="0"/>
              </a:rPr>
              <a:t>teapot</a:t>
            </a:r>
            <a:r>
              <a:rPr lang="pl-PL" sz="2700" dirty="0">
                <a:solidFill>
                  <a:srgbClr val="A31515"/>
                </a:solidFill>
                <a:latin typeface="Consolas" panose="020B0609020204030204" pitchFamily="49" charset="0"/>
              </a:rPr>
              <a:t>"</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make_coffee</a:t>
            </a:r>
            <a:r>
              <a:rPr lang="pl-PL" sz="2700" dirty="0">
                <a:solidFill>
                  <a:srgbClr val="000000"/>
                </a:solidFill>
                <a:latin typeface="Consolas" panose="020B0609020204030204" pitchFamily="49" charset="0"/>
              </a:rPr>
              <a:t>()</a:t>
            </a:r>
          </a:p>
          <a:p>
            <a:r>
              <a:rPr lang="pl-PL" sz="2700" dirty="0" err="1">
                <a:solidFill>
                  <a:srgbClr val="0000FF"/>
                </a:solidFill>
                <a:latin typeface="Consolas" panose="020B0609020204030204" pitchFamily="49" charset="0"/>
              </a:rPr>
              <a:t>else</a:t>
            </a:r>
            <a:r>
              <a:rPr lang="pl-PL" sz="2700" dirty="0">
                <a:solidFill>
                  <a:srgbClr val="000000"/>
                </a:solidFill>
                <a:latin typeface="Consolas" panose="020B0609020204030204" pitchFamily="49" charset="0"/>
              </a:rPr>
              <a:t>:</a:t>
            </a:r>
          </a:p>
          <a:p>
            <a:r>
              <a:rPr lang="pl-PL" sz="2700" dirty="0">
                <a:solidFill>
                  <a:srgbClr val="000000"/>
                </a:solidFill>
                <a:latin typeface="Consolas" panose="020B0609020204030204" pitchFamily="49" charset="0"/>
              </a:rPr>
              <a:t>    </a:t>
            </a:r>
            <a:r>
              <a:rPr lang="pl-PL" sz="2700" dirty="0" err="1">
                <a:solidFill>
                  <a:srgbClr val="000000"/>
                </a:solidFill>
                <a:latin typeface="Consolas" panose="020B0609020204030204" pitchFamily="49" charset="0"/>
              </a:rPr>
              <a:t>print</a:t>
            </a:r>
            <a:r>
              <a:rPr lang="pl-PL" sz="2700" dirty="0">
                <a:solidFill>
                  <a:srgbClr val="000000"/>
                </a:solidFill>
                <a:latin typeface="Consolas" panose="020B0609020204030204" pitchFamily="49" charset="0"/>
              </a:rPr>
              <a:t>(</a:t>
            </a:r>
            <a:r>
              <a:rPr lang="pl-PL" sz="2700" dirty="0">
                <a:solidFill>
                  <a:srgbClr val="A31515"/>
                </a:solidFill>
                <a:latin typeface="Consolas" panose="020B0609020204030204" pitchFamily="49" charset="0"/>
              </a:rPr>
              <a:t>"</a:t>
            </a:r>
            <a:r>
              <a:rPr lang="pl-PL" sz="2700" dirty="0" err="1">
                <a:solidFill>
                  <a:srgbClr val="A31515"/>
                </a:solidFill>
                <a:latin typeface="Consolas" panose="020B0609020204030204" pitchFamily="49" charset="0"/>
              </a:rPr>
              <a:t>Code</a:t>
            </a:r>
            <a:r>
              <a:rPr lang="pl-PL" sz="2700" dirty="0">
                <a:solidFill>
                  <a:srgbClr val="A31515"/>
                </a:solidFill>
                <a:latin typeface="Consolas" panose="020B0609020204030204" pitchFamily="49" charset="0"/>
              </a:rPr>
              <a:t> not </a:t>
            </a:r>
            <a:r>
              <a:rPr lang="pl-PL" sz="2700" dirty="0" err="1">
                <a:solidFill>
                  <a:srgbClr val="A31515"/>
                </a:solidFill>
                <a:latin typeface="Consolas" panose="020B0609020204030204" pitchFamily="49" charset="0"/>
              </a:rPr>
              <a:t>found</a:t>
            </a:r>
            <a:r>
              <a:rPr lang="pl-PL" sz="2700" dirty="0">
                <a:solidFill>
                  <a:srgbClr val="A31515"/>
                </a:solidFill>
                <a:latin typeface="Consolas" panose="020B0609020204030204" pitchFamily="49" charset="0"/>
              </a:rPr>
              <a:t>"</a:t>
            </a:r>
            <a:r>
              <a:rPr lang="pl-PL" sz="2700" dirty="0">
                <a:solidFill>
                  <a:srgbClr val="000000"/>
                </a:solidFill>
                <a:latin typeface="Consolas" panose="020B0609020204030204" pitchFamily="49" charset="0"/>
              </a:rPr>
              <a:t>)</a:t>
            </a:r>
            <a:endParaRPr lang="pl-PL" sz="2700" dirty="0"/>
          </a:p>
        </p:txBody>
      </p:sp>
      <p:sp>
        <p:nvSpPr>
          <p:cNvPr id="10" name="Prostokąt 9">
            <a:extLst>
              <a:ext uri="{FF2B5EF4-FFF2-40B4-BE49-F238E27FC236}">
                <a16:creationId xmlns:a16="http://schemas.microsoft.com/office/drawing/2014/main" id="{3D77F1FD-AFD0-4970-BD78-FC5AE077337D}"/>
              </a:ext>
            </a:extLst>
          </p:cNvPr>
          <p:cNvSpPr/>
          <p:nvPr/>
        </p:nvSpPr>
        <p:spPr>
          <a:xfrm>
            <a:off x="9789953" y="2631035"/>
            <a:ext cx="6681833" cy="5456687"/>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2700"/>
          </a:p>
        </p:txBody>
      </p:sp>
      <p:sp>
        <p:nvSpPr>
          <p:cNvPr id="11" name="Prostokąt 10">
            <a:extLst>
              <a:ext uri="{FF2B5EF4-FFF2-40B4-BE49-F238E27FC236}">
                <a16:creationId xmlns:a16="http://schemas.microsoft.com/office/drawing/2014/main" id="{E74908A4-F3F4-4B80-A3A3-83C0B2995679}"/>
              </a:ext>
            </a:extLst>
          </p:cNvPr>
          <p:cNvSpPr/>
          <p:nvPr/>
        </p:nvSpPr>
        <p:spPr>
          <a:xfrm>
            <a:off x="1300543" y="2300099"/>
            <a:ext cx="7197509" cy="6737123"/>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270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1513165" y="1641373"/>
            <a:ext cx="1872629" cy="507831"/>
          </a:xfrm>
          <a:prstGeom prst="rect">
            <a:avLst/>
          </a:prstGeom>
          <a:noFill/>
        </p:spPr>
        <p:txBody>
          <a:bodyPr wrap="none" rtlCol="0">
            <a:spAutoFit/>
          </a:bodyPr>
          <a:lstStyle/>
          <a:p>
            <a:r>
              <a:rPr lang="pl-PL" sz="2700" dirty="0" err="1"/>
              <a:t>Python</a:t>
            </a:r>
            <a:r>
              <a:rPr lang="pl-PL" sz="270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9956684" y="1699934"/>
            <a:ext cx="1673856" cy="507831"/>
          </a:xfrm>
          <a:prstGeom prst="rect">
            <a:avLst/>
          </a:prstGeom>
          <a:noFill/>
        </p:spPr>
        <p:txBody>
          <a:bodyPr wrap="none" rtlCol="0">
            <a:spAutoFit/>
          </a:bodyPr>
          <a:lstStyle/>
          <a:p>
            <a:r>
              <a:rPr lang="pl-PL" sz="2700" dirty="0" err="1"/>
              <a:t>Python</a:t>
            </a:r>
            <a:r>
              <a:rPr lang="pl-PL" sz="2700" dirty="0"/>
              <a:t> 3.x</a:t>
            </a:r>
          </a:p>
        </p:txBody>
      </p:sp>
    </p:spTree>
    <p:extLst>
      <p:ext uri="{BB962C8B-B14F-4D97-AF65-F5344CB8AC3E}">
        <p14:creationId xmlns:p14="http://schemas.microsoft.com/office/powerpoint/2010/main" val="647854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838200" y="6356350"/>
            <a:ext cx="2743200" cy="365125"/>
          </a:xfrm>
          <a:prstGeom prst="rect">
            <a:avLst/>
          </a:prstGeom>
        </p:spPr>
        <p:txBody>
          <a:bodyPr vert="horz" lIns="91440" tIns="45720" rIns="91440" bIns="45720" rtlCol="0" anchor="ctr"/>
          <a:lstStyle>
            <a:defPPr>
              <a:defRPr lang="pl-P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165C402A-7E21-459D-BA8F-24E1877F35AD}" type="datetimeFigureOut">
              <a:rPr lang="pl-PL" smtClean="0"/>
              <a:pPr/>
              <a:t>21.05.2025</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1598105" y="3830903"/>
            <a:ext cx="14433258" cy="3416320"/>
          </a:xfrm>
          <a:prstGeom prst="rect">
            <a:avLst/>
          </a:prstGeom>
          <a:noFill/>
        </p:spPr>
        <p:txBody>
          <a:bodyPr wrap="square">
            <a:spAutoFit/>
          </a:bodyPr>
          <a:lstStyle/>
          <a:p>
            <a:r>
              <a:rPr lang="pl-PL" sz="3600" b="1" dirty="0"/>
              <a:t>Programowanie obiektowe </a:t>
            </a:r>
            <a:r>
              <a:rPr lang="pl-PL" sz="3600" dirty="0"/>
              <a:t>– paradygmat programowania, w którym programy definiuje się za pomocą obiektów – elementów łączących stan i zachowanie. </a:t>
            </a:r>
          </a:p>
          <a:p>
            <a:endParaRPr lang="pl-PL" sz="3600" dirty="0"/>
          </a:p>
          <a:p>
            <a:r>
              <a:rPr lang="pl-PL" sz="3600"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1600204" y="2420948"/>
            <a:ext cx="16687799" cy="1550195"/>
          </a:xfrm>
          <a:prstGeom prst="rect">
            <a:avLst/>
          </a:prstGeom>
        </p:spPr>
        <p:txBody>
          <a:bodyPr vert="horz" wrap="square" lIns="182880" tIns="91440" rIns="182880" bIns="91440" rtlCol="0">
            <a:noAutofit/>
          </a:bodyPr>
          <a:lstStyle/>
          <a:p>
            <a:r>
              <a:rPr lang="pl-PL" sz="6401"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523" y="4035530"/>
            <a:ext cx="6062346" cy="4560665"/>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92540" y="2144010"/>
            <a:ext cx="15462299" cy="5632311"/>
          </a:xfrm>
          <a:prstGeom prst="rect">
            <a:avLst/>
          </a:prstGeom>
        </p:spPr>
        <p:txBody>
          <a:bodyPr wrap="square">
            <a:spAutoFit/>
          </a:bodyPr>
          <a:lstStyle/>
          <a:p>
            <a:r>
              <a:rPr lang="pl-PL" sz="3600" b="1" dirty="0"/>
              <a:t>Abstrakcja</a:t>
            </a:r>
            <a:r>
              <a:rPr lang="pl-PL" sz="3600"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sz="3600" dirty="0"/>
          </a:p>
          <a:p>
            <a:r>
              <a:rPr lang="pl-PL" sz="3600" b="1" dirty="0"/>
              <a:t>Hermetyzacja(separacja):</a:t>
            </a:r>
            <a:r>
              <a:rPr lang="pl-PL" sz="3600"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247506" y="2558177"/>
            <a:ext cx="17270472" cy="5078313"/>
          </a:xfrm>
          <a:prstGeom prst="rect">
            <a:avLst/>
          </a:prstGeom>
        </p:spPr>
        <p:txBody>
          <a:bodyPr wrap="square">
            <a:spAutoFit/>
          </a:bodyPr>
          <a:lstStyle/>
          <a:p>
            <a:r>
              <a:rPr lang="pl-PL" sz="3600" b="1" dirty="0"/>
              <a:t>Dziedziczenie(kompozycja):</a:t>
            </a:r>
            <a:r>
              <a:rPr lang="pl-PL" sz="3600"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sz="3600" dirty="0"/>
          </a:p>
          <a:p>
            <a:r>
              <a:rPr lang="pl-PL" sz="3600" b="1" dirty="0"/>
              <a:t>Polimorfizm(wielopostaciowość): </a:t>
            </a:r>
            <a:r>
              <a:rPr lang="pl-PL" sz="3600"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838200" y="6356350"/>
            <a:ext cx="2743200" cy="365125"/>
          </a:xfrm>
          <a:prstGeom prst="rect">
            <a:avLst/>
          </a:prstGeom>
        </p:spPr>
        <p:txBody>
          <a:bodyPr vert="horz" lIns="91440" tIns="45720" rIns="91440" bIns="45720" rtlCol="0" anchor="ctr"/>
          <a:lstStyle>
            <a:defPPr>
              <a:defRPr lang="pl-P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165C402A-7E21-459D-BA8F-24E1877F35AD}" type="datetimeFigureOut">
              <a:rPr lang="pl-PL" smtClean="0"/>
              <a:pPr/>
              <a:t>21.05.2025</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1739666" y="3004232"/>
            <a:ext cx="12630677" cy="5304657"/>
          </a:xfrm>
          <a:prstGeom prst="rect">
            <a:avLst/>
          </a:prstGeom>
          <a:noFill/>
        </p:spPr>
        <p:txBody>
          <a:bodyPr wrap="square">
            <a:spAutoFit/>
          </a:bodyPr>
          <a:lstStyle/>
          <a:p>
            <a:pPr>
              <a:lnSpc>
                <a:spcPct val="107000"/>
              </a:lnSpc>
              <a:spcAft>
                <a:spcPts val="1200"/>
              </a:spcAft>
            </a:pPr>
            <a:r>
              <a:rPr lang="pl-PL" sz="270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838200" y="6356350"/>
            <a:ext cx="2743200" cy="365125"/>
          </a:xfrm>
          <a:prstGeom prst="rect">
            <a:avLst/>
          </a:prstGeom>
        </p:spPr>
        <p:txBody>
          <a:bodyPr vert="horz" lIns="91440" tIns="45720" rIns="91440" bIns="45720" rtlCol="0" anchor="ctr"/>
          <a:lstStyle>
            <a:defPPr>
              <a:defRPr lang="pl-P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165C402A-7E21-459D-BA8F-24E1877F35AD}" type="datetimeFigureOut">
              <a:rPr lang="pl-PL" smtClean="0"/>
              <a:pPr/>
              <a:t>21.05.2025</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968930" y="2269370"/>
            <a:ext cx="17759495" cy="7100149"/>
          </a:xfrm>
          <a:prstGeom prst="rect">
            <a:avLst/>
          </a:prstGeom>
          <a:noFill/>
        </p:spPr>
        <p:txBody>
          <a:bodyPr wrap="square">
            <a:spAutoFit/>
          </a:bodyPr>
          <a:lstStyle/>
          <a:p>
            <a:pPr>
              <a:lnSpc>
                <a:spcPct val="107000"/>
              </a:lnSpc>
              <a:spcAft>
                <a:spcPts val="1200"/>
              </a:spcAft>
            </a:pPr>
            <a:r>
              <a:rPr lang="pl-PL" sz="270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270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838200" y="6356350"/>
            <a:ext cx="2743200" cy="365125"/>
          </a:xfrm>
          <a:prstGeom prst="rect">
            <a:avLst/>
          </a:prstGeom>
        </p:spPr>
        <p:txBody>
          <a:bodyPr vert="horz" lIns="91440" tIns="45720" rIns="91440" bIns="45720" rtlCol="0" anchor="ctr"/>
          <a:lstStyle>
            <a:defPPr>
              <a:defRPr lang="pl-P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165C402A-7E21-459D-BA8F-24E1877F35AD}" type="datetimeFigureOut">
              <a:rPr lang="pl-PL" smtClean="0"/>
              <a:pPr/>
              <a:t>21.05.2025</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1065464" y="2008100"/>
            <a:ext cx="16157078" cy="7698646"/>
          </a:xfrm>
          <a:prstGeom prst="rect">
            <a:avLst/>
          </a:prstGeom>
          <a:noFill/>
        </p:spPr>
        <p:txBody>
          <a:bodyPr wrap="square">
            <a:spAutoFit/>
          </a:bodyPr>
          <a:lstStyle/>
          <a:p>
            <a:pPr>
              <a:lnSpc>
                <a:spcPct val="107000"/>
              </a:lnSpc>
              <a:spcAft>
                <a:spcPts val="1200"/>
              </a:spcAft>
            </a:pPr>
            <a:r>
              <a:rPr lang="pl-PL" sz="270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270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270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838200" y="6356350"/>
            <a:ext cx="2743200" cy="365125"/>
          </a:xfrm>
          <a:prstGeom prst="rect">
            <a:avLst/>
          </a:prstGeom>
        </p:spPr>
        <p:txBody>
          <a:bodyPr vert="horz" lIns="91440" tIns="45720" rIns="91440" bIns="45720" rtlCol="0" anchor="ctr"/>
          <a:lstStyle>
            <a:defPPr>
              <a:defRPr lang="pl-P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165C402A-7E21-459D-BA8F-24E1877F35AD}" type="datetimeFigureOut">
              <a:rPr lang="pl-PL" smtClean="0"/>
              <a:pPr/>
              <a:t>21.05.2025</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1024832" y="2203664"/>
            <a:ext cx="9141905" cy="6501652"/>
          </a:xfrm>
          <a:prstGeom prst="rect">
            <a:avLst/>
          </a:prstGeom>
          <a:noFill/>
        </p:spPr>
        <p:txBody>
          <a:bodyPr wrap="square">
            <a:spAutoFit/>
          </a:bodyPr>
          <a:lstStyle/>
          <a:p>
            <a:pPr>
              <a:lnSpc>
                <a:spcPct val="107000"/>
              </a:lnSpc>
              <a:spcAft>
                <a:spcPts val="1200"/>
              </a:spcAft>
            </a:pP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10473605" y="2918039"/>
            <a:ext cx="5709521" cy="4107663"/>
          </a:xfrm>
          <a:prstGeom prst="rect">
            <a:avLst/>
          </a:prstGeom>
          <a:noFill/>
        </p:spPr>
        <p:txBody>
          <a:bodyPr wrap="square">
            <a:spAutoFit/>
          </a:bodyPr>
          <a:lstStyle/>
          <a:p>
            <a:pPr>
              <a:lnSpc>
                <a:spcPct val="107000"/>
              </a:lnSpc>
              <a:spcAft>
                <a:spcPts val="1200"/>
              </a:spcAft>
            </a:pPr>
            <a:r>
              <a:rPr lang="pl-PL" sz="270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7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7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7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27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27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70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27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70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270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27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717966" y="1924745"/>
            <a:ext cx="7947588" cy="70119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2700"/>
          </a:p>
        </p:txBody>
      </p:sp>
      <p:sp>
        <p:nvSpPr>
          <p:cNvPr id="9" name="Prostokąt 8">
            <a:extLst>
              <a:ext uri="{FF2B5EF4-FFF2-40B4-BE49-F238E27FC236}">
                <a16:creationId xmlns:a16="http://schemas.microsoft.com/office/drawing/2014/main" id="{996D6695-638B-4D80-B4F2-D43B99796D00}"/>
              </a:ext>
            </a:extLst>
          </p:cNvPr>
          <p:cNvSpPr/>
          <p:nvPr/>
        </p:nvSpPr>
        <p:spPr>
          <a:xfrm>
            <a:off x="10166738" y="2514346"/>
            <a:ext cx="6503351" cy="496083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2700"/>
          </a:p>
        </p:txBody>
      </p:sp>
    </p:spTree>
    <p:extLst>
      <p:ext uri="{BB962C8B-B14F-4D97-AF65-F5344CB8AC3E}">
        <p14:creationId xmlns:p14="http://schemas.microsoft.com/office/powerpoint/2010/main" val="322671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524701" y="1166815"/>
            <a:ext cx="12344400" cy="1059656"/>
          </a:xfrm>
        </p:spPr>
        <p:txBody>
          <a:bodyPr/>
          <a:lstStyle/>
          <a:p>
            <a:pPr algn="l"/>
            <a:r>
              <a:rPr lang="pl-PL" altLang="pl-PL" sz="4800" dirty="0"/>
              <a:t>Idea języka:</a:t>
            </a:r>
          </a:p>
        </p:txBody>
      </p:sp>
      <p:sp>
        <p:nvSpPr>
          <p:cNvPr id="7171" name="Rectangle 3"/>
          <p:cNvSpPr>
            <a:spLocks noGrp="1" noChangeArrowheads="1"/>
          </p:cNvSpPr>
          <p:nvPr>
            <p:ph type="body" idx="1"/>
          </p:nvPr>
        </p:nvSpPr>
        <p:spPr>
          <a:xfrm>
            <a:off x="2820798" y="2692061"/>
            <a:ext cx="12344400" cy="6962777"/>
          </a:xfrm>
        </p:spPr>
        <p:txBody>
          <a:bodyPr/>
          <a:lstStyle/>
          <a:p>
            <a:pPr marL="0" indent="0">
              <a:buNone/>
            </a:pPr>
            <a:r>
              <a:rPr lang="pl-PL" altLang="pl-PL" sz="270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2700" dirty="0"/>
          </a:p>
          <a:p>
            <a:pPr marL="0" indent="0">
              <a:buNone/>
            </a:pPr>
            <a:r>
              <a:rPr lang="pl-PL" altLang="pl-PL" sz="2700" dirty="0"/>
              <a:t>„Istnieje cała masa typowych zadań programistycznych, które są łatwe w Pythonie”</a:t>
            </a:r>
          </a:p>
          <a:p>
            <a:pPr marL="0" indent="0">
              <a:buNone/>
            </a:pPr>
            <a:r>
              <a:rPr lang="pl-PL" altLang="pl-PL" sz="2700" dirty="0"/>
              <a:t>/Guido van Rossum/</a:t>
            </a:r>
          </a:p>
          <a:p>
            <a:pPr marL="0" indent="0">
              <a:buNone/>
            </a:pPr>
            <a:endParaRPr lang="pl-PL" altLang="pl-PL" sz="2700" dirty="0"/>
          </a:p>
          <a:p>
            <a:pPr marL="0" indent="0">
              <a:buNone/>
            </a:pPr>
            <a:r>
              <a:rPr lang="pl-PL" altLang="pl-PL" sz="2700" dirty="0"/>
              <a:t>„W Pythonie każdy symbol, który wpisujesz, jest niezbędny”</a:t>
            </a:r>
          </a:p>
          <a:p>
            <a:pPr marL="0" indent="0">
              <a:buNone/>
            </a:pPr>
            <a:r>
              <a:rPr lang="pl-PL" altLang="pl-PL" sz="2700" dirty="0"/>
              <a:t>/Guido van Rossum/</a:t>
            </a:r>
          </a:p>
          <a:p>
            <a:pPr marL="0" indent="0">
              <a:buNone/>
            </a:pPr>
            <a:endParaRPr lang="pl-PL" altLang="pl-PL" sz="270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838200" y="6356350"/>
            <a:ext cx="2743200" cy="365125"/>
          </a:xfrm>
          <a:prstGeom prst="rect">
            <a:avLst/>
          </a:prstGeom>
        </p:spPr>
        <p:txBody>
          <a:bodyPr vert="horz" lIns="91440" tIns="45720" rIns="91440" bIns="45720" rtlCol="0" anchor="ctr"/>
          <a:lstStyle>
            <a:defPPr>
              <a:defRPr lang="pl-P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165C402A-7E21-459D-BA8F-24E1877F35AD}" type="datetimeFigureOut">
              <a:rPr lang="pl-PL" smtClean="0"/>
              <a:pPr/>
              <a:t>21.05.2025</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1661690" y="2017497"/>
            <a:ext cx="15754526" cy="7418056"/>
          </a:xfrm>
          <a:prstGeom prst="rect">
            <a:avLst/>
          </a:prstGeom>
          <a:noFill/>
        </p:spPr>
        <p:txBody>
          <a:bodyPr wrap="square">
            <a:spAutoFit/>
          </a:bodyPr>
          <a:lstStyle/>
          <a:p>
            <a:pPr>
              <a:lnSpc>
                <a:spcPct val="107000"/>
              </a:lnSpc>
              <a:spcAft>
                <a:spcPts val="1200"/>
              </a:spcAft>
            </a:pPr>
            <a:r>
              <a:rPr lang="pl-PL" sz="210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210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210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838200" y="6356350"/>
            <a:ext cx="2743200" cy="365125"/>
          </a:xfrm>
          <a:prstGeom prst="rect">
            <a:avLst/>
          </a:prstGeom>
        </p:spPr>
        <p:txBody>
          <a:bodyPr vert="horz" lIns="91440" tIns="45720" rIns="91440" bIns="45720" rtlCol="0" anchor="ctr"/>
          <a:lstStyle>
            <a:defPPr>
              <a:defRPr lang="pl-P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165C402A-7E21-459D-BA8F-24E1877F35AD}" type="datetimeFigureOut">
              <a:rPr lang="pl-PL" smtClean="0"/>
              <a:pPr/>
              <a:t>21.05.2025</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1525750" y="2171834"/>
            <a:ext cx="12743927" cy="6418680"/>
          </a:xfrm>
          <a:prstGeom prst="rect">
            <a:avLst/>
          </a:prstGeom>
          <a:noFill/>
        </p:spPr>
        <p:txBody>
          <a:bodyPr wrap="square">
            <a:spAutoFit/>
          </a:bodyPr>
          <a:lstStyle/>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210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210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210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210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21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465118" y="1896377"/>
            <a:ext cx="15430500" cy="6362063"/>
          </a:xfrm>
          <a:prstGeom prst="rect">
            <a:avLst/>
          </a:prstGeom>
        </p:spPr>
        <p:txBody>
          <a:bodyPr wrap="square">
            <a:spAutoFit/>
          </a:bodyPr>
          <a:lstStyle/>
          <a:p>
            <a:pPr>
              <a:lnSpc>
                <a:spcPct val="120000"/>
              </a:lnSpc>
              <a:spcBef>
                <a:spcPts val="3600"/>
              </a:spcBef>
            </a:pPr>
            <a:r>
              <a:rPr lang="pl-PL" sz="3600"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sz="3600"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sz="3600"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sz="3600"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sz="3600"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30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sz="3600"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514323" indent="-514323">
              <a:lnSpc>
                <a:spcPct val="120000"/>
              </a:lnSpc>
              <a:buFont typeface="Courier New" panose="02070309020205020404" pitchFamily="49" charset="0"/>
              <a:buChar char="o"/>
              <a:tabLst>
                <a:tab pos="685767" algn="l"/>
              </a:tabLst>
            </a:pPr>
            <a:r>
              <a:rPr lang="pl-PL" sz="270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514323" indent="-514323">
              <a:lnSpc>
                <a:spcPct val="120000"/>
              </a:lnSpc>
              <a:buFont typeface="Courier New" panose="02070309020205020404" pitchFamily="49" charset="0"/>
              <a:buChar char="o"/>
              <a:tabLst>
                <a:tab pos="685767" algn="l"/>
              </a:tabLst>
            </a:pPr>
            <a:r>
              <a:rPr lang="pl-PL" sz="270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514323" indent="-514323">
              <a:lnSpc>
                <a:spcPct val="120000"/>
              </a:lnSpc>
              <a:buFont typeface="Courier New" panose="02070309020205020404" pitchFamily="49" charset="0"/>
              <a:buChar char="o"/>
              <a:tabLst>
                <a:tab pos="685767" algn="l"/>
              </a:tabLst>
            </a:pPr>
            <a:r>
              <a:rPr lang="pl-PL" sz="270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1293671" y="904010"/>
            <a:ext cx="6780071" cy="507831"/>
          </a:xfrm>
          <a:prstGeom prst="rect">
            <a:avLst/>
          </a:prstGeom>
          <a:noFill/>
        </p:spPr>
        <p:txBody>
          <a:bodyPr wrap="square" rtlCol="0">
            <a:spAutoFit/>
          </a:bodyPr>
          <a:lstStyle/>
          <a:p>
            <a:r>
              <a:rPr lang="pl-PL" sz="270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238" y="1940506"/>
            <a:ext cx="6832283" cy="6211166"/>
          </a:xfrm>
          <a:prstGeom prst="rect">
            <a:avLst/>
          </a:prstGeom>
        </p:spPr>
      </p:pic>
      <p:sp>
        <p:nvSpPr>
          <p:cNvPr id="28" name="pole tekstowe 27"/>
          <p:cNvSpPr txBox="1"/>
          <p:nvPr/>
        </p:nvSpPr>
        <p:spPr>
          <a:xfrm>
            <a:off x="8946578" y="1940501"/>
            <a:ext cx="8666018" cy="3831818"/>
          </a:xfrm>
          <a:prstGeom prst="rect">
            <a:avLst/>
          </a:prstGeom>
          <a:noFill/>
        </p:spPr>
        <p:txBody>
          <a:bodyPr wrap="square" rtlCol="0">
            <a:spAutoFit/>
          </a:bodyPr>
          <a:lstStyle/>
          <a:p>
            <a:pPr marL="514323" indent="-514323">
              <a:buAutoNum type="arabicPeriod"/>
            </a:pPr>
            <a:r>
              <a:rPr lang="pl-PL" sz="2700" dirty="0"/>
              <a:t>Deklaracje -  to znajdujące się w pliku danych informacje identyfikujące sam plik i inne powiązane z nim pliki.</a:t>
            </a:r>
          </a:p>
          <a:p>
            <a:pPr marL="514323" indent="-514323">
              <a:buAutoNum type="arabicPeriod"/>
            </a:pPr>
            <a:r>
              <a:rPr lang="pl-PL" sz="2700" dirty="0"/>
              <a:t>Element główny - </a:t>
            </a:r>
            <a:r>
              <a:rPr lang="pl-PL" sz="2700" dirty="0" err="1"/>
              <a:t>tag</a:t>
            </a:r>
            <a:r>
              <a:rPr lang="pl-PL" sz="2700" dirty="0"/>
              <a:t> zawierający wszystkie inne </a:t>
            </a:r>
            <a:r>
              <a:rPr lang="pl-PL" sz="2700" dirty="0" err="1"/>
              <a:t>tagi</a:t>
            </a:r>
            <a:r>
              <a:rPr lang="pl-PL" sz="2700" dirty="0"/>
              <a:t> </a:t>
            </a:r>
            <a:br>
              <a:rPr lang="pl-PL" sz="2700" dirty="0"/>
            </a:br>
            <a:r>
              <a:rPr lang="pl-PL" sz="2700" dirty="0"/>
              <a:t>i dane w każdym pojedynczym rekordzie.</a:t>
            </a:r>
          </a:p>
          <a:p>
            <a:pPr marL="514323" indent="-514323">
              <a:buAutoNum type="arabicPeriod"/>
            </a:pPr>
            <a:r>
              <a:rPr lang="pl-PL" sz="2700" dirty="0"/>
              <a:t>Atrybut - zawierają informacje o </a:t>
            </a:r>
            <a:r>
              <a:rPr lang="pl-PL" sz="2700" dirty="0" err="1"/>
              <a:t>tagach</a:t>
            </a:r>
            <a:r>
              <a:rPr lang="pl-PL" sz="2700" dirty="0"/>
              <a:t> i znajdujących się w nich danych. Typy informacji w atrybutach są zdefiniowane przez system XML dla każdego rodzaju </a:t>
            </a:r>
            <a:r>
              <a:rPr lang="pl-PL" sz="2700" dirty="0" err="1"/>
              <a:t>tagu</a:t>
            </a:r>
            <a:r>
              <a:rPr lang="pl-PL" sz="2700" dirty="0"/>
              <a:t>.</a:t>
            </a:r>
          </a:p>
          <a:p>
            <a:pPr marL="514323" indent="-514323">
              <a:buAutoNum type="arabicPeriod"/>
            </a:pPr>
            <a:r>
              <a:rPr lang="pl-PL" sz="2700" dirty="0" err="1"/>
              <a:t>Tagi</a:t>
            </a:r>
            <a:r>
              <a:rPr lang="pl-PL" sz="270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2452257" y="2913703"/>
            <a:ext cx="15835746" cy="4247317"/>
          </a:xfrm>
          <a:prstGeom prst="rect">
            <a:avLst/>
          </a:prstGeom>
        </p:spPr>
        <p:txBody>
          <a:bodyPr wrap="square">
            <a:spAutoFit/>
          </a:bodyPr>
          <a:lstStyle/>
          <a:p>
            <a:r>
              <a:rPr lang="pl-PL" sz="2700" dirty="0">
                <a:latin typeface="TT5C1o00"/>
              </a:rPr>
              <a:t>Podstawowymi składnikami dokumentu XML są:</a:t>
            </a:r>
          </a:p>
          <a:p>
            <a:pPr marL="428606" indent="-428606">
              <a:buFont typeface="Arial" panose="020B0604020202020204" pitchFamily="34" charset="0"/>
              <a:buChar char="•"/>
            </a:pPr>
            <a:r>
              <a:rPr lang="pl-PL" sz="2400" dirty="0">
                <a:latin typeface="TT5CCo00"/>
              </a:rPr>
              <a:t> </a:t>
            </a:r>
            <a:r>
              <a:rPr lang="pl-PL" sz="2700" dirty="0">
                <a:latin typeface="TT5C8o00"/>
              </a:rPr>
              <a:t>elementy</a:t>
            </a:r>
            <a:r>
              <a:rPr lang="pl-PL" sz="2700" dirty="0">
                <a:latin typeface="TT5C1o00"/>
              </a:rPr>
              <a:t>,</a:t>
            </a:r>
          </a:p>
          <a:p>
            <a:pPr marL="428606" indent="-428606">
              <a:buFont typeface="Arial" panose="020B0604020202020204" pitchFamily="34" charset="0"/>
              <a:buChar char="•"/>
            </a:pPr>
            <a:r>
              <a:rPr lang="pl-PL" sz="2400" dirty="0">
                <a:latin typeface="TT5CCo00"/>
              </a:rPr>
              <a:t> </a:t>
            </a:r>
            <a:r>
              <a:rPr lang="pl-PL" sz="2700" dirty="0">
                <a:latin typeface="TT5C8o00"/>
              </a:rPr>
              <a:t>atrybuty</a:t>
            </a:r>
            <a:r>
              <a:rPr lang="pl-PL" sz="2700" dirty="0">
                <a:latin typeface="TT5C1o00"/>
              </a:rPr>
              <a:t>, które są umieszczane w elementach, jako dodatkowe informacje.</a:t>
            </a:r>
          </a:p>
          <a:p>
            <a:r>
              <a:rPr lang="pl-PL" sz="2700" dirty="0">
                <a:latin typeface="TT5C1o00"/>
              </a:rPr>
              <a:t>Elementy mogą być przy tym:</a:t>
            </a:r>
          </a:p>
          <a:p>
            <a:pPr marL="428606" indent="-428606">
              <a:buFont typeface="Arial" panose="020B0604020202020204" pitchFamily="34" charset="0"/>
              <a:buChar char="•"/>
            </a:pPr>
            <a:r>
              <a:rPr lang="pl-PL" sz="2400" dirty="0">
                <a:latin typeface="TT5CCo00"/>
              </a:rPr>
              <a:t> </a:t>
            </a:r>
            <a:r>
              <a:rPr lang="pl-PL" sz="2700" dirty="0">
                <a:latin typeface="TT5C8o00"/>
              </a:rPr>
              <a:t>nie puste </a:t>
            </a:r>
            <a:r>
              <a:rPr lang="pl-PL" sz="2700" dirty="0">
                <a:latin typeface="TT5C1o00"/>
              </a:rPr>
              <a:t>— posiadające treść,</a:t>
            </a:r>
          </a:p>
          <a:p>
            <a:pPr marL="428606" indent="-428606">
              <a:buFont typeface="Arial" panose="020B0604020202020204" pitchFamily="34" charset="0"/>
              <a:buChar char="•"/>
            </a:pPr>
            <a:r>
              <a:rPr lang="pl-PL" sz="2400" dirty="0">
                <a:latin typeface="TT5CCo00"/>
              </a:rPr>
              <a:t> </a:t>
            </a:r>
            <a:r>
              <a:rPr lang="pl-PL" sz="2700" dirty="0">
                <a:latin typeface="TT5C8o00"/>
              </a:rPr>
              <a:t>puste </a:t>
            </a:r>
            <a:r>
              <a:rPr lang="pl-PL" sz="2700" dirty="0">
                <a:latin typeface="TT5C1o00"/>
              </a:rPr>
              <a:t>— bez treści.</a:t>
            </a:r>
          </a:p>
          <a:p>
            <a:r>
              <a:rPr lang="pl-PL" sz="2700" dirty="0">
                <a:latin typeface="TT5C1o00"/>
              </a:rPr>
              <a:t>Oprócz tego w dokumencie XML mona umieszczać:</a:t>
            </a:r>
          </a:p>
          <a:p>
            <a:pPr marL="428606" indent="-428606">
              <a:buFont typeface="Arial" panose="020B0604020202020204" pitchFamily="34" charset="0"/>
              <a:buChar char="•"/>
            </a:pPr>
            <a:r>
              <a:rPr lang="pl-PL" sz="2400" dirty="0">
                <a:latin typeface="TT5CCo00"/>
              </a:rPr>
              <a:t> </a:t>
            </a:r>
            <a:r>
              <a:rPr lang="pl-PL" sz="2700" dirty="0">
                <a:latin typeface="TT5C8o00"/>
              </a:rPr>
              <a:t>deklaracje</a:t>
            </a:r>
            <a:r>
              <a:rPr lang="pl-PL" sz="2700" dirty="0">
                <a:latin typeface="TT5C1o00"/>
              </a:rPr>
              <a:t>,</a:t>
            </a:r>
          </a:p>
          <a:p>
            <a:pPr marL="428606" indent="-428606">
              <a:buFont typeface="Arial" panose="020B0604020202020204" pitchFamily="34" charset="0"/>
              <a:buChar char="•"/>
            </a:pPr>
            <a:r>
              <a:rPr lang="pl-PL" sz="2400" dirty="0">
                <a:latin typeface="TT5CCo00"/>
              </a:rPr>
              <a:t> </a:t>
            </a:r>
            <a:r>
              <a:rPr lang="pl-PL" sz="2700" dirty="0">
                <a:latin typeface="TT5C8o00"/>
              </a:rPr>
              <a:t>instrukcje przetwarzania</a:t>
            </a:r>
            <a:r>
              <a:rPr lang="pl-PL" sz="2700" dirty="0">
                <a:latin typeface="TT5C1o00"/>
              </a:rPr>
              <a:t>,</a:t>
            </a:r>
          </a:p>
          <a:p>
            <a:pPr marL="428606" indent="-428606">
              <a:buFont typeface="Arial" panose="020B0604020202020204" pitchFamily="34" charset="0"/>
              <a:buChar char="•"/>
            </a:pPr>
            <a:r>
              <a:rPr lang="pl-PL" sz="2400" dirty="0">
                <a:latin typeface="TT5CCo00"/>
              </a:rPr>
              <a:t> </a:t>
            </a:r>
            <a:r>
              <a:rPr lang="pl-PL" sz="2700" dirty="0">
                <a:latin typeface="TT5C8o00"/>
              </a:rPr>
              <a:t>jednostki</a:t>
            </a:r>
            <a:r>
              <a:rPr lang="pl-PL" sz="2700" dirty="0">
                <a:latin typeface="TT5C1o00"/>
              </a:rPr>
              <a:t>.</a:t>
            </a:r>
            <a:endParaRPr lang="pl-PL" sz="2700" dirty="0"/>
          </a:p>
        </p:txBody>
      </p:sp>
    </p:spTree>
    <p:extLst>
      <p:ext uri="{BB962C8B-B14F-4D97-AF65-F5344CB8AC3E}">
        <p14:creationId xmlns:p14="http://schemas.microsoft.com/office/powerpoint/2010/main" val="41119393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4764233" y="1980016"/>
            <a:ext cx="8759537" cy="7159031"/>
          </a:xfrm>
          <a:prstGeom prst="rect">
            <a:avLst/>
          </a:prstGeom>
        </p:spPr>
      </p:pic>
      <p:sp>
        <p:nvSpPr>
          <p:cNvPr id="5" name="pole tekstowe 4"/>
          <p:cNvSpPr txBox="1"/>
          <p:nvPr/>
        </p:nvSpPr>
        <p:spPr>
          <a:xfrm>
            <a:off x="6047513" y="888422"/>
            <a:ext cx="5860475" cy="738664"/>
          </a:xfrm>
          <a:prstGeom prst="rect">
            <a:avLst/>
          </a:prstGeom>
          <a:noFill/>
        </p:spPr>
        <p:txBody>
          <a:bodyPr wrap="square" rtlCol="0">
            <a:spAutoFit/>
          </a:bodyPr>
          <a:lstStyle/>
          <a:p>
            <a:r>
              <a:rPr lang="pl-PL" sz="4200" dirty="0"/>
              <a:t>Dokument XML</a:t>
            </a:r>
          </a:p>
        </p:txBody>
      </p:sp>
    </p:spTree>
    <p:extLst>
      <p:ext uri="{BB962C8B-B14F-4D97-AF65-F5344CB8AC3E}">
        <p14:creationId xmlns:p14="http://schemas.microsoft.com/office/powerpoint/2010/main" val="1280261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3591799" y="1871269"/>
            <a:ext cx="10636565" cy="7394825"/>
          </a:xfrm>
          <a:prstGeom prst="rect">
            <a:avLst/>
          </a:prstGeom>
        </p:spPr>
      </p:pic>
      <p:sp>
        <p:nvSpPr>
          <p:cNvPr id="3" name="pole tekstowe 2"/>
          <p:cNvSpPr txBox="1"/>
          <p:nvPr/>
        </p:nvSpPr>
        <p:spPr>
          <a:xfrm>
            <a:off x="5221438" y="826076"/>
            <a:ext cx="8463395" cy="738664"/>
          </a:xfrm>
          <a:prstGeom prst="rect">
            <a:avLst/>
          </a:prstGeom>
          <a:noFill/>
        </p:spPr>
        <p:txBody>
          <a:bodyPr wrap="square" rtlCol="0">
            <a:spAutoFit/>
          </a:bodyPr>
          <a:lstStyle/>
          <a:p>
            <a:r>
              <a:rPr lang="pl-PL" sz="42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2868160" y="1610908"/>
            <a:ext cx="12551684" cy="7084187"/>
          </a:xfrm>
          <a:prstGeom prst="rect">
            <a:avLst/>
          </a:prstGeom>
        </p:spPr>
      </p:pic>
      <p:sp>
        <p:nvSpPr>
          <p:cNvPr id="3" name="pole tekstowe 2"/>
          <p:cNvSpPr txBox="1"/>
          <p:nvPr/>
        </p:nvSpPr>
        <p:spPr>
          <a:xfrm>
            <a:off x="5221438" y="826076"/>
            <a:ext cx="8463395" cy="738664"/>
          </a:xfrm>
          <a:prstGeom prst="rect">
            <a:avLst/>
          </a:prstGeom>
          <a:noFill/>
        </p:spPr>
        <p:txBody>
          <a:bodyPr wrap="square" rtlCol="0">
            <a:spAutoFit/>
          </a:bodyPr>
          <a:lstStyle/>
          <a:p>
            <a:r>
              <a:rPr lang="pl-PL" sz="42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3211745" y="1171736"/>
            <a:ext cx="12216810" cy="8026847"/>
          </a:xfrm>
          <a:prstGeom prst="rect">
            <a:avLst/>
          </a:prstGeom>
        </p:spPr>
      </p:pic>
      <p:sp>
        <p:nvSpPr>
          <p:cNvPr id="3" name="pole tekstowe 2"/>
          <p:cNvSpPr txBox="1"/>
          <p:nvPr/>
        </p:nvSpPr>
        <p:spPr>
          <a:xfrm>
            <a:off x="3881007" y="779318"/>
            <a:ext cx="7372350" cy="738664"/>
          </a:xfrm>
          <a:prstGeom prst="rect">
            <a:avLst/>
          </a:prstGeom>
          <a:noFill/>
        </p:spPr>
        <p:txBody>
          <a:bodyPr wrap="square" rtlCol="0">
            <a:spAutoFit/>
          </a:bodyPr>
          <a:lstStyle/>
          <a:p>
            <a:r>
              <a:rPr lang="pl-PL" sz="4200" dirty="0"/>
              <a:t>Element pusty</a:t>
            </a:r>
          </a:p>
        </p:txBody>
      </p:sp>
    </p:spTree>
    <p:extLst>
      <p:ext uri="{BB962C8B-B14F-4D97-AF65-F5344CB8AC3E}">
        <p14:creationId xmlns:p14="http://schemas.microsoft.com/office/powerpoint/2010/main" val="1443912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1345865" y="2695718"/>
            <a:ext cx="8053542" cy="5487125"/>
          </a:xfrm>
          <a:prstGeom prst="rect">
            <a:avLst/>
          </a:prstGeom>
        </p:spPr>
      </p:pic>
      <p:pic>
        <p:nvPicPr>
          <p:cNvPr id="3" name="Obraz 2"/>
          <p:cNvPicPr>
            <a:picLocks noChangeAspect="1"/>
          </p:cNvPicPr>
          <p:nvPr/>
        </p:nvPicPr>
        <p:blipFill rotWithShape="1">
          <a:blip r:embed="rId3"/>
          <a:srcRect l="41535" t="42147" r="29930" b="28518"/>
          <a:stretch/>
        </p:blipFill>
        <p:spPr>
          <a:xfrm>
            <a:off x="9145978" y="3039704"/>
            <a:ext cx="8685191" cy="4799153"/>
          </a:xfrm>
          <a:prstGeom prst="rect">
            <a:avLst/>
          </a:prstGeom>
        </p:spPr>
      </p:pic>
      <p:sp>
        <p:nvSpPr>
          <p:cNvPr id="4" name="pole tekstowe 3"/>
          <p:cNvSpPr txBox="1"/>
          <p:nvPr/>
        </p:nvSpPr>
        <p:spPr>
          <a:xfrm>
            <a:off x="1558639" y="592282"/>
            <a:ext cx="9538856" cy="738664"/>
          </a:xfrm>
          <a:prstGeom prst="rect">
            <a:avLst/>
          </a:prstGeom>
          <a:noFill/>
        </p:spPr>
        <p:txBody>
          <a:bodyPr wrap="square" rtlCol="0">
            <a:spAutoFit/>
          </a:bodyPr>
          <a:lstStyle/>
          <a:p>
            <a:r>
              <a:rPr lang="pl-PL" sz="42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057125" y="4443613"/>
            <a:ext cx="2583872" cy="25838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193352" y="2492954"/>
            <a:ext cx="2447735" cy="1368221"/>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3761031" y="2119747"/>
            <a:ext cx="2583872" cy="2583872"/>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559642" y="5749627"/>
            <a:ext cx="7949387" cy="3342002"/>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8678167" y="2576946"/>
            <a:ext cx="2121452" cy="1888836"/>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592280" y="6757338"/>
            <a:ext cx="1056624" cy="1056624"/>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980032" y="6764006"/>
            <a:ext cx="1109057" cy="1109057"/>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39437" y="8237219"/>
            <a:ext cx="2819400" cy="953898"/>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284018" y="8714171"/>
            <a:ext cx="2930237" cy="164825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4394717" y="3913913"/>
            <a:ext cx="1108800" cy="11575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7380155" y="3521365"/>
            <a:ext cx="1009650" cy="14096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7356884" y="4294571"/>
            <a:ext cx="6380873" cy="15537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7213892" y="6784633"/>
            <a:ext cx="2024688" cy="415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3543581" y="6698678"/>
            <a:ext cx="1859856" cy="16971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6012140" y="8193653"/>
            <a:ext cx="1628856" cy="1798187"/>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6213769" y="6698678"/>
            <a:ext cx="494432" cy="1408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919697" y="1842746"/>
            <a:ext cx="4589117" cy="507831"/>
          </a:xfrm>
          <a:prstGeom prst="rect">
            <a:avLst/>
          </a:prstGeom>
          <a:noFill/>
        </p:spPr>
        <p:txBody>
          <a:bodyPr wrap="square" rtlCol="0">
            <a:spAutoFit/>
          </a:bodyPr>
          <a:lstStyle/>
          <a:p>
            <a:r>
              <a:rPr lang="pl-PL" sz="270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8252761" y="1898949"/>
            <a:ext cx="4589117" cy="507831"/>
          </a:xfrm>
          <a:prstGeom prst="rect">
            <a:avLst/>
          </a:prstGeom>
          <a:noFill/>
        </p:spPr>
        <p:txBody>
          <a:bodyPr wrap="square" rtlCol="0">
            <a:spAutoFit/>
          </a:bodyPr>
          <a:lstStyle/>
          <a:p>
            <a:r>
              <a:rPr lang="pl-PL" sz="270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257497" y="5735549"/>
            <a:ext cx="3840308" cy="923330"/>
          </a:xfrm>
          <a:prstGeom prst="rect">
            <a:avLst/>
          </a:prstGeom>
          <a:noFill/>
        </p:spPr>
        <p:txBody>
          <a:bodyPr wrap="square" rtlCol="0">
            <a:spAutoFit/>
          </a:bodyPr>
          <a:lstStyle/>
          <a:p>
            <a:r>
              <a:rPr lang="pl-PL" sz="270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5157193" y="3610911"/>
            <a:ext cx="2583872" cy="507831"/>
          </a:xfrm>
          <a:prstGeom prst="rect">
            <a:avLst/>
          </a:prstGeom>
          <a:noFill/>
        </p:spPr>
        <p:txBody>
          <a:bodyPr wrap="square" rtlCol="0">
            <a:spAutoFit/>
          </a:bodyPr>
          <a:lstStyle/>
          <a:p>
            <a:r>
              <a:rPr lang="pl-PL" sz="270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7963447" y="9311390"/>
            <a:ext cx="2583872" cy="923330"/>
          </a:xfrm>
          <a:prstGeom prst="rect">
            <a:avLst/>
          </a:prstGeom>
          <a:noFill/>
        </p:spPr>
        <p:txBody>
          <a:bodyPr wrap="square" rtlCol="0">
            <a:spAutoFit/>
          </a:bodyPr>
          <a:lstStyle/>
          <a:p>
            <a:r>
              <a:rPr lang="pl-PL" sz="270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11850545" y="5006369"/>
            <a:ext cx="6080117" cy="923330"/>
          </a:xfrm>
          <a:prstGeom prst="rect">
            <a:avLst/>
          </a:prstGeom>
          <a:noFill/>
        </p:spPr>
        <p:txBody>
          <a:bodyPr wrap="square" rtlCol="0">
            <a:spAutoFit/>
          </a:bodyPr>
          <a:lstStyle/>
          <a:p>
            <a:r>
              <a:rPr lang="pl-PL" sz="270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15249149" y="1761536"/>
            <a:ext cx="2583872" cy="507831"/>
          </a:xfrm>
          <a:prstGeom prst="rect">
            <a:avLst/>
          </a:prstGeom>
          <a:noFill/>
        </p:spPr>
        <p:txBody>
          <a:bodyPr wrap="square" rtlCol="0">
            <a:spAutoFit/>
          </a:bodyPr>
          <a:lstStyle/>
          <a:p>
            <a:r>
              <a:rPr lang="pl-PL" sz="270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1047551" y="916339"/>
            <a:ext cx="6060558" cy="5757530"/>
          </a:xfrm>
          <a:prstGeom prst="rect">
            <a:avLst/>
          </a:prstGeom>
        </p:spPr>
      </p:pic>
      <p:sp>
        <p:nvSpPr>
          <p:cNvPr id="3" name="pole tekstowe 2"/>
          <p:cNvSpPr txBox="1"/>
          <p:nvPr/>
        </p:nvSpPr>
        <p:spPr>
          <a:xfrm>
            <a:off x="8432225" y="748150"/>
            <a:ext cx="9538854" cy="738664"/>
          </a:xfrm>
          <a:prstGeom prst="rect">
            <a:avLst/>
          </a:prstGeom>
          <a:noFill/>
        </p:spPr>
        <p:txBody>
          <a:bodyPr wrap="square" rtlCol="0">
            <a:spAutoFit/>
          </a:bodyPr>
          <a:lstStyle/>
          <a:p>
            <a:r>
              <a:rPr lang="pl-PL" sz="4200" dirty="0"/>
              <a:t>Przetwarzanie dokumentów XML</a:t>
            </a:r>
          </a:p>
        </p:txBody>
      </p:sp>
      <p:sp>
        <p:nvSpPr>
          <p:cNvPr id="4" name="Prostokąt 3"/>
          <p:cNvSpPr/>
          <p:nvPr/>
        </p:nvSpPr>
        <p:spPr>
          <a:xfrm>
            <a:off x="7907483" y="5150369"/>
            <a:ext cx="9144000" cy="3000821"/>
          </a:xfrm>
          <a:prstGeom prst="rect">
            <a:avLst/>
          </a:prstGeom>
        </p:spPr>
        <p:txBody>
          <a:bodyPr>
            <a:spAutoFit/>
          </a:bodyPr>
          <a:lstStyle/>
          <a:p>
            <a:r>
              <a:rPr lang="pl-PL" sz="2700" dirty="0">
                <a:latin typeface="TT5C1o00"/>
              </a:rPr>
              <a:t>Dokumenty XML mogą być czytane przez użytkowników w zwykłych edytorach tekstowych,</a:t>
            </a:r>
          </a:p>
          <a:p>
            <a:r>
              <a:rPr lang="pl-PL" sz="2700" dirty="0">
                <a:latin typeface="TT5C1o00"/>
              </a:rPr>
              <a:t>jednak najczęściej są one przetwarzane przez programy, zwane </a:t>
            </a:r>
            <a:r>
              <a:rPr lang="pl-PL" sz="2700" dirty="0" err="1">
                <a:latin typeface="TT5C8o00"/>
              </a:rPr>
              <a:t>parserami</a:t>
            </a:r>
            <a:r>
              <a:rPr lang="pl-PL" sz="2700" dirty="0">
                <a:latin typeface="TT5C1o00"/>
              </a:rPr>
              <a:t>.</a:t>
            </a:r>
          </a:p>
          <a:p>
            <a:r>
              <a:rPr lang="pl-PL" sz="2700" dirty="0">
                <a:latin typeface="TT5C1o00"/>
              </a:rPr>
              <a:t>Programy te powinny w pierwszej kolejności sprawdzić poprawność składniowa dokumentu,</a:t>
            </a:r>
          </a:p>
          <a:p>
            <a:r>
              <a:rPr lang="pl-PL" sz="2700" dirty="0">
                <a:latin typeface="TT5C1o00"/>
              </a:rPr>
              <a:t>tzn. stwierdzić czy jest on dobrze uformowany</a:t>
            </a:r>
            <a:endParaRPr lang="pl-PL" sz="2700" dirty="0"/>
          </a:p>
        </p:txBody>
      </p:sp>
    </p:spTree>
    <p:extLst>
      <p:ext uri="{BB962C8B-B14F-4D97-AF65-F5344CB8AC3E}">
        <p14:creationId xmlns:p14="http://schemas.microsoft.com/office/powerpoint/2010/main" val="11496012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normAutofit fontScale="90000"/>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21.05.2025</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1332740" y="3195965"/>
            <a:ext cx="15819600" cy="5078313"/>
          </a:xfrm>
          <a:prstGeom prst="rect">
            <a:avLst/>
          </a:prstGeom>
          <a:noFill/>
        </p:spPr>
        <p:txBody>
          <a:bodyPr wrap="square">
            <a:spAutoFit/>
          </a:bodyPr>
          <a:lstStyle/>
          <a:p>
            <a:endParaRPr lang="pl-PL" sz="2700" dirty="0"/>
          </a:p>
          <a:p>
            <a:pPr marL="514337" indent="-514337">
              <a:buFont typeface="+mj-lt"/>
              <a:buAutoNum type="arabicPeriod"/>
            </a:pPr>
            <a:r>
              <a:rPr lang="pl-PL" sz="2700" dirty="0"/>
              <a:t>    </a:t>
            </a:r>
            <a:r>
              <a:rPr lang="pl-PL" sz="2700" dirty="0" err="1"/>
              <a:t>xml.etree.ElementTree</a:t>
            </a:r>
            <a:r>
              <a:rPr lang="pl-PL" sz="2700" dirty="0"/>
              <a:t>: the </a:t>
            </a:r>
            <a:r>
              <a:rPr lang="pl-PL" sz="2700" dirty="0" err="1"/>
              <a:t>ElementTree</a:t>
            </a:r>
            <a:r>
              <a:rPr lang="pl-PL" sz="2700" dirty="0"/>
              <a:t> API, prosty i lekki procesor XML</a:t>
            </a:r>
          </a:p>
          <a:p>
            <a:pPr marL="514337" indent="-514337">
              <a:buFont typeface="+mj-lt"/>
              <a:buAutoNum type="arabicPeriod"/>
            </a:pPr>
            <a:endParaRPr lang="pl-PL" sz="2700" dirty="0"/>
          </a:p>
          <a:p>
            <a:pPr marL="514337" indent="-514337">
              <a:buFont typeface="+mj-lt"/>
              <a:buAutoNum type="arabicPeriod"/>
            </a:pPr>
            <a:r>
              <a:rPr lang="pl-PL" sz="2700" dirty="0"/>
              <a:t>    </a:t>
            </a:r>
            <a:r>
              <a:rPr lang="pl-PL" sz="2700" dirty="0" err="1"/>
              <a:t>xml.dom</a:t>
            </a:r>
            <a:r>
              <a:rPr lang="pl-PL" sz="2700" dirty="0"/>
              <a:t>:  definicja DOM API</a:t>
            </a:r>
          </a:p>
          <a:p>
            <a:pPr marL="514337" indent="-514337">
              <a:buFont typeface="+mj-lt"/>
              <a:buAutoNum type="arabicPeriod"/>
            </a:pPr>
            <a:endParaRPr lang="pl-PL" sz="2700" dirty="0"/>
          </a:p>
          <a:p>
            <a:pPr marL="514337" indent="-514337">
              <a:buFont typeface="+mj-lt"/>
              <a:buAutoNum type="arabicPeriod"/>
            </a:pPr>
            <a:r>
              <a:rPr lang="pl-PL" sz="2700" dirty="0"/>
              <a:t>    </a:t>
            </a:r>
            <a:r>
              <a:rPr lang="pl-PL" sz="2700" dirty="0" err="1"/>
              <a:t>xml.dom.minidom</a:t>
            </a:r>
            <a:r>
              <a:rPr lang="pl-PL" sz="2700" dirty="0"/>
              <a:t>: minimalna implementacja DOM</a:t>
            </a:r>
          </a:p>
          <a:p>
            <a:pPr marL="514337" indent="-514337">
              <a:buFont typeface="+mj-lt"/>
              <a:buAutoNum type="arabicPeriod"/>
            </a:pPr>
            <a:endParaRPr lang="pl-PL" sz="2700" dirty="0"/>
          </a:p>
          <a:p>
            <a:pPr marL="514337" indent="-514337">
              <a:buFont typeface="+mj-lt"/>
              <a:buAutoNum type="arabicPeriod"/>
            </a:pPr>
            <a:r>
              <a:rPr lang="pl-PL" sz="2700" dirty="0"/>
              <a:t>    </a:t>
            </a:r>
            <a:r>
              <a:rPr lang="pl-PL" sz="2700" dirty="0" err="1"/>
              <a:t>xml.dom.pulldom</a:t>
            </a:r>
            <a:r>
              <a:rPr lang="pl-PL" sz="2700" dirty="0"/>
              <a:t>: wsparcie dla budowy częściowego drzewa DOM</a:t>
            </a:r>
          </a:p>
          <a:p>
            <a:pPr marL="514337" indent="-514337">
              <a:buFont typeface="+mj-lt"/>
              <a:buAutoNum type="arabicPeriod"/>
            </a:pPr>
            <a:endParaRPr lang="pl-PL" sz="2700" dirty="0"/>
          </a:p>
          <a:p>
            <a:pPr marL="514337" indent="-514337">
              <a:buFont typeface="+mj-lt"/>
              <a:buAutoNum type="arabicPeriod"/>
            </a:pPr>
            <a:r>
              <a:rPr lang="pl-PL" sz="2700" dirty="0"/>
              <a:t>    </a:t>
            </a:r>
            <a:r>
              <a:rPr lang="pl-PL" sz="2700" dirty="0" err="1"/>
              <a:t>xml.sax</a:t>
            </a:r>
            <a:r>
              <a:rPr lang="pl-PL" sz="2700" dirty="0"/>
              <a:t>:  podstawowe klasy i funkcje SAX2</a:t>
            </a:r>
          </a:p>
          <a:p>
            <a:pPr marL="514337" indent="-514337">
              <a:buFont typeface="+mj-lt"/>
              <a:buAutoNum type="arabicPeriod"/>
            </a:pPr>
            <a:endParaRPr lang="pl-PL" sz="2700" dirty="0"/>
          </a:p>
          <a:p>
            <a:pPr marL="514337" indent="-514337">
              <a:buFont typeface="+mj-lt"/>
              <a:buAutoNum type="arabicPeriod"/>
            </a:pPr>
            <a:r>
              <a:rPr lang="pl-PL" sz="2700" dirty="0"/>
              <a:t>    </a:t>
            </a:r>
            <a:r>
              <a:rPr lang="pl-PL" sz="2700" dirty="0" err="1"/>
              <a:t>xml.parsers.expat</a:t>
            </a:r>
            <a:r>
              <a:rPr lang="pl-PL" sz="2700" dirty="0"/>
              <a:t>: </a:t>
            </a:r>
            <a:r>
              <a:rPr lang="pl-PL" sz="2700" dirty="0" err="1"/>
              <a:t>parser</a:t>
            </a:r>
            <a:r>
              <a:rPr lang="pl-PL" sz="2700" dirty="0"/>
              <a:t> </a:t>
            </a:r>
            <a:r>
              <a:rPr lang="pl-PL" sz="2700" dirty="0" err="1"/>
              <a:t>Expat</a:t>
            </a:r>
            <a:endParaRPr lang="pl-PL" sz="2700" dirty="0"/>
          </a:p>
        </p:txBody>
      </p:sp>
    </p:spTree>
    <p:extLst>
      <p:ext uri="{BB962C8B-B14F-4D97-AF65-F5344CB8AC3E}">
        <p14:creationId xmlns:p14="http://schemas.microsoft.com/office/powerpoint/2010/main" val="39842461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normAutofit fontScale="90000"/>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1151112" y="3091272"/>
            <a:ext cx="16309812" cy="4247317"/>
          </a:xfrm>
          <a:prstGeom prst="rect">
            <a:avLst/>
          </a:prstGeom>
          <a:noFill/>
        </p:spPr>
        <p:txBody>
          <a:bodyPr wrap="square">
            <a:spAutoFit/>
          </a:bodyPr>
          <a:lstStyle/>
          <a:p>
            <a:r>
              <a:rPr lang="pl-PL" sz="2700" dirty="0">
                <a:solidFill>
                  <a:schemeClr val="bg1"/>
                </a:solidFill>
              </a:rPr>
              <a:t>Wąska sztuczna inteligencja (ANI - </a:t>
            </a:r>
            <a:r>
              <a:rPr lang="pl-PL" sz="2700" dirty="0" err="1">
                <a:solidFill>
                  <a:schemeClr val="bg1"/>
                </a:solidFill>
              </a:rPr>
              <a:t>Artificial</a:t>
            </a:r>
            <a:r>
              <a:rPr lang="pl-PL" sz="2700" dirty="0">
                <a:solidFill>
                  <a:schemeClr val="bg1"/>
                </a:solidFill>
              </a:rPr>
              <a:t> </a:t>
            </a:r>
            <a:r>
              <a:rPr lang="pl-PL" sz="2700" dirty="0" err="1">
                <a:solidFill>
                  <a:schemeClr val="bg1"/>
                </a:solidFill>
              </a:rPr>
              <a:t>Narrow</a:t>
            </a:r>
            <a:r>
              <a:rPr lang="pl-PL" sz="2700" dirty="0">
                <a:solidFill>
                  <a:schemeClr val="bg1"/>
                </a:solidFill>
              </a:rPr>
              <a:t> </a:t>
            </a:r>
            <a:r>
              <a:rPr lang="pl-PL" sz="2700" dirty="0" err="1">
                <a:solidFill>
                  <a:schemeClr val="bg1"/>
                </a:solidFill>
              </a:rPr>
              <a:t>Intelligence</a:t>
            </a:r>
            <a:r>
              <a:rPr lang="pl-PL" sz="2700" dirty="0">
                <a:solidFill>
                  <a:schemeClr val="bg1"/>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sz="2700" dirty="0" err="1">
                <a:solidFill>
                  <a:schemeClr val="bg1"/>
                </a:solidFill>
              </a:rPr>
              <a:t>streamingowych</a:t>
            </a:r>
            <a:r>
              <a:rPr lang="pl-PL" sz="2700" dirty="0">
                <a:solidFill>
                  <a:schemeClr val="bg1"/>
                </a:solidFill>
              </a:rPr>
              <a:t> oraz autonomiczne pojazdy, które działają w określonych warunkach.</a:t>
            </a:r>
          </a:p>
          <a:p>
            <a:endParaRPr lang="pl-PL" sz="2700" dirty="0">
              <a:solidFill>
                <a:schemeClr val="bg1"/>
              </a:solidFill>
            </a:endParaRPr>
          </a:p>
          <a:p>
            <a:r>
              <a:rPr lang="pl-PL" sz="2700" dirty="0">
                <a:solidFill>
                  <a:schemeClr val="bg1"/>
                </a:solidFill>
              </a:rPr>
              <a:t>Ogólna sztuczna inteligencja (AGI - </a:t>
            </a:r>
            <a:r>
              <a:rPr lang="pl-PL" sz="2700" dirty="0" err="1">
                <a:solidFill>
                  <a:schemeClr val="bg1"/>
                </a:solidFill>
              </a:rPr>
              <a:t>Artificial</a:t>
            </a:r>
            <a:r>
              <a:rPr lang="pl-PL" sz="2700" dirty="0">
                <a:solidFill>
                  <a:schemeClr val="bg1"/>
                </a:solidFill>
              </a:rPr>
              <a:t> General </a:t>
            </a:r>
            <a:r>
              <a:rPr lang="pl-PL" sz="2700" dirty="0" err="1">
                <a:solidFill>
                  <a:schemeClr val="bg1"/>
                </a:solidFill>
              </a:rPr>
              <a:t>Intelligence</a:t>
            </a:r>
            <a:r>
              <a:rPr lang="pl-PL" sz="2700" dirty="0">
                <a:solidFill>
                  <a:schemeClr val="bg1"/>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
        <p:nvSpPr>
          <p:cNvPr id="3" name="pole tekstowe 2">
            <a:extLst>
              <a:ext uri="{FF2B5EF4-FFF2-40B4-BE49-F238E27FC236}">
                <a16:creationId xmlns:a16="http://schemas.microsoft.com/office/drawing/2014/main" id="{E45D4132-F3C9-461C-5EBD-26F2CFF11768}"/>
              </a:ext>
            </a:extLst>
          </p:cNvPr>
          <p:cNvSpPr txBox="1"/>
          <p:nvPr/>
        </p:nvSpPr>
        <p:spPr>
          <a:xfrm>
            <a:off x="1367136" y="8815908"/>
            <a:ext cx="8424936" cy="540060"/>
          </a:xfrm>
          <a:prstGeom prst="rect">
            <a:avLst/>
          </a:prstGeom>
        </p:spPr>
        <p:txBody>
          <a:bodyPr vert="horz" wrap="square" lIns="0" tIns="68580" rIns="0" bIns="68580" rtlCol="0">
            <a:normAutofit lnSpcReduction="10000"/>
          </a:bodyPr>
          <a:lstStyle/>
          <a:p>
            <a:r>
              <a:rPr lang="pl-PL" sz="2700" dirty="0">
                <a:solidFill>
                  <a:schemeClr val="bg1"/>
                </a:solidFill>
              </a:rPr>
              <a:t>SAN  Super </a:t>
            </a:r>
            <a:r>
              <a:rPr lang="pl-PL" sz="2700" dirty="0" err="1">
                <a:solidFill>
                  <a:schemeClr val="bg1"/>
                </a:solidFill>
              </a:rPr>
              <a:t>Artificial</a:t>
            </a:r>
            <a:r>
              <a:rPr lang="pl-PL" sz="2700" dirty="0">
                <a:solidFill>
                  <a:schemeClr val="bg1"/>
                </a:solidFill>
              </a:rPr>
              <a:t> </a:t>
            </a:r>
            <a:r>
              <a:rPr lang="pl-PL" sz="2700" dirty="0" err="1">
                <a:solidFill>
                  <a:schemeClr val="bg1"/>
                </a:solidFill>
              </a:rPr>
              <a:t>Intelligence</a:t>
            </a:r>
            <a:endParaRPr lang="pl-PL" sz="2700" dirty="0">
              <a:solidFill>
                <a:schemeClr val="bg1"/>
              </a:solidFill>
            </a:endParaRPr>
          </a:p>
        </p:txBody>
      </p:sp>
    </p:spTree>
    <p:extLst>
      <p:ext uri="{BB962C8B-B14F-4D97-AF65-F5344CB8AC3E}">
        <p14:creationId xmlns:p14="http://schemas.microsoft.com/office/powerpoint/2010/main" val="41762389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1021559" y="3"/>
            <a:ext cx="16244886" cy="1687470"/>
          </a:xfrm>
        </p:spPr>
        <p:txBody>
          <a:bodyPr vert="horz" wrap="square" lIns="0" tIns="68580" rIns="0" bIns="6858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1021559" y="2227176"/>
            <a:ext cx="7948613" cy="6912768"/>
          </a:xfrm>
          <a:prstGeom prst="rect">
            <a:avLst/>
          </a:prstGeom>
        </p:spPr>
        <p:txBody>
          <a:bodyPr vert="horz" lIns="0" tIns="68580" rIns="0" bIns="68580" rtlCol="0">
            <a:normAutofit/>
          </a:bodyPr>
          <a:lstStyle/>
          <a:p>
            <a:pPr marL="342891" indent="-342891">
              <a:lnSpc>
                <a:spcPct val="120000"/>
              </a:lnSpc>
              <a:spcBef>
                <a:spcPts val="600"/>
              </a:spcBef>
              <a:spcAft>
                <a:spcPts val="600"/>
              </a:spcAft>
              <a:buSzPct val="90000"/>
              <a:buFont typeface="Wingdings" pitchFamily="2" charset="2"/>
              <a:buChar char="§"/>
            </a:pPr>
            <a:r>
              <a:rPr lang="pl-PL" sz="3300">
                <a:latin typeface="Roboto" panose="02000000000000000000" pitchFamily="2" charset="0"/>
                <a:ea typeface="Roboto" panose="02000000000000000000" pitchFamily="2" charset="0"/>
              </a:rPr>
              <a:t>Sztuczna inteligencja (AI, z ang. Artificial Intelligence)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9312761" y="2227176"/>
            <a:ext cx="7948613" cy="6912768"/>
          </a:xfrm>
          <a:prstGeom prst="rect">
            <a:avLst/>
          </a:prstGeom>
          <a:noFill/>
        </p:spPr>
      </p:pic>
    </p:spTree>
    <p:extLst>
      <p:ext uri="{BB962C8B-B14F-4D97-AF65-F5344CB8AC3E}">
        <p14:creationId xmlns:p14="http://schemas.microsoft.com/office/powerpoint/2010/main" val="34570518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normAutofit fontScale="90000"/>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1907200" y="2875249"/>
            <a:ext cx="11808803" cy="5493812"/>
          </a:xfrm>
          <a:prstGeom prst="rect">
            <a:avLst/>
          </a:prstGeom>
          <a:noFill/>
        </p:spPr>
        <p:txBody>
          <a:bodyPr wrap="square">
            <a:spAutoFit/>
          </a:bodyPr>
          <a:lstStyle/>
          <a:p>
            <a:r>
              <a:rPr lang="pl-PL" sz="2700" b="1" dirty="0"/>
              <a:t>Uczenie maszynowe (Machine Learning):</a:t>
            </a:r>
          </a:p>
          <a:p>
            <a:r>
              <a:rPr lang="pl-PL" sz="2700"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sz="2700" dirty="0"/>
          </a:p>
          <a:p>
            <a:r>
              <a:rPr lang="pl-PL" sz="2700" b="1" dirty="0"/>
              <a:t>Uczenie głębokie (</a:t>
            </a:r>
            <a:r>
              <a:rPr lang="pl-PL" sz="2700" b="1" dirty="0" err="1"/>
              <a:t>Deep</a:t>
            </a:r>
            <a:r>
              <a:rPr lang="pl-PL" sz="2700" b="1" dirty="0"/>
              <a:t> Learning):</a:t>
            </a:r>
          </a:p>
          <a:p>
            <a:r>
              <a:rPr lang="pl-PL" sz="2700"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16486600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normAutofit fontScale="90000"/>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2015210" y="2789009"/>
            <a:ext cx="11586311" cy="4662815"/>
          </a:xfrm>
          <a:prstGeom prst="rect">
            <a:avLst/>
          </a:prstGeom>
          <a:noFill/>
        </p:spPr>
        <p:txBody>
          <a:bodyPr wrap="square">
            <a:spAutoFit/>
          </a:bodyPr>
          <a:lstStyle/>
          <a:p>
            <a:r>
              <a:rPr lang="pl-PL" sz="2700" b="1" dirty="0"/>
              <a:t>Przetwarzanie języka naturalnego (Natural Language Processing, NLP):</a:t>
            </a:r>
          </a:p>
          <a:p>
            <a:r>
              <a:rPr lang="pl-PL" sz="2700"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sz="2700" dirty="0" err="1"/>
              <a:t>Siri</a:t>
            </a:r>
            <a:r>
              <a:rPr lang="pl-PL" sz="2700" dirty="0"/>
              <a:t>, </a:t>
            </a:r>
            <a:r>
              <a:rPr lang="pl-PL" sz="2700" dirty="0" err="1"/>
              <a:t>Alexa</a:t>
            </a:r>
            <a:r>
              <a:rPr lang="pl-PL" sz="2700" dirty="0"/>
              <a:t>) oraz </a:t>
            </a:r>
            <a:r>
              <a:rPr lang="pl-PL" sz="2700" dirty="0" err="1"/>
              <a:t>chatboty</a:t>
            </a:r>
            <a:r>
              <a:rPr lang="pl-PL" sz="2700" dirty="0"/>
              <a:t>.</a:t>
            </a:r>
          </a:p>
          <a:p>
            <a:endParaRPr lang="pl-PL" sz="2700" dirty="0"/>
          </a:p>
          <a:p>
            <a:r>
              <a:rPr lang="pl-PL" sz="2700" b="1" dirty="0"/>
              <a:t>Wizja komputerowa (</a:t>
            </a:r>
            <a:r>
              <a:rPr lang="pl-PL" sz="2700" b="1" dirty="0" err="1"/>
              <a:t>Computer</a:t>
            </a:r>
            <a:r>
              <a:rPr lang="pl-PL" sz="2700" b="1" dirty="0"/>
              <a:t> </a:t>
            </a:r>
            <a:r>
              <a:rPr lang="pl-PL" sz="2700" b="1" dirty="0" err="1"/>
              <a:t>Vision</a:t>
            </a:r>
            <a:r>
              <a:rPr lang="pl-PL" sz="2700" b="1" dirty="0"/>
              <a:t>):</a:t>
            </a:r>
          </a:p>
          <a:p>
            <a:r>
              <a:rPr lang="pl-PL" sz="2700"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519965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normAutofit fontScale="90000"/>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2555268" y="2875250"/>
            <a:ext cx="11665296" cy="4247317"/>
          </a:xfrm>
          <a:prstGeom prst="rect">
            <a:avLst/>
          </a:prstGeom>
          <a:noFill/>
        </p:spPr>
        <p:txBody>
          <a:bodyPr wrap="square">
            <a:spAutoFit/>
          </a:bodyPr>
          <a:lstStyle/>
          <a:p>
            <a:r>
              <a:rPr lang="pl-PL" sz="2700" b="1" dirty="0"/>
              <a:t>Eksperckie systemy doradcze:</a:t>
            </a:r>
          </a:p>
          <a:p>
            <a:r>
              <a:rPr lang="pl-PL" sz="2700" dirty="0"/>
              <a:t>Są to systemy AI zaprojektowane do podejmowania decyzji w specyficznych dziedzinach na podstawie zestawu reguł i wiedzy eksperckiej. Wykorzystywane są m.in. w diagnozie medycznej, analizie finansowej czy planowaniu logistycznym.</a:t>
            </a:r>
          </a:p>
          <a:p>
            <a:endParaRPr lang="pl-PL" sz="2700" dirty="0"/>
          </a:p>
          <a:p>
            <a:r>
              <a:rPr lang="pl-PL" sz="2700" b="1" dirty="0"/>
              <a:t>Robotyka:</a:t>
            </a:r>
          </a:p>
          <a:p>
            <a:r>
              <a:rPr lang="pl-PL" sz="2700"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20629006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normAutofit fontScale="90000"/>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2555268" y="3307298"/>
            <a:ext cx="13609512" cy="3416320"/>
          </a:xfrm>
          <a:prstGeom prst="rect">
            <a:avLst/>
          </a:prstGeom>
          <a:noFill/>
        </p:spPr>
        <p:txBody>
          <a:bodyPr wrap="square">
            <a:spAutoFit/>
          </a:bodyPr>
          <a:lstStyle/>
          <a:p>
            <a:r>
              <a:rPr lang="pl-PL" sz="2700" b="1" dirty="0"/>
              <a:t>Inteligencja a Sztuczna Inteligencja</a:t>
            </a:r>
          </a:p>
          <a:p>
            <a:endParaRPr lang="pl-PL" sz="2700" dirty="0"/>
          </a:p>
          <a:p>
            <a:r>
              <a:rPr lang="pl-PL" sz="2700" dirty="0"/>
              <a:t>    Ludzka inteligencja odnosi się do zdolności do rozumowania, uczenia się na podstawie doświadczeń, adaptacji do nowych sytuacji, rozwiązywania problemów oraz tworzenia abstrakcyjnych pojęć.</a:t>
            </a:r>
          </a:p>
          <a:p>
            <a:endParaRPr lang="pl-PL" sz="2700" dirty="0"/>
          </a:p>
          <a:p>
            <a:r>
              <a:rPr lang="pl-PL" sz="2700" dirty="0"/>
              <a:t>    Sztuczna inteligencja (AI) natomiast to symulacja tych zdolności przez maszyny, głównie komputery.</a:t>
            </a:r>
          </a:p>
        </p:txBody>
      </p:sp>
    </p:spTree>
    <p:extLst>
      <p:ext uri="{BB962C8B-B14F-4D97-AF65-F5344CB8AC3E}">
        <p14:creationId xmlns:p14="http://schemas.microsoft.com/office/powerpoint/2010/main" val="29977918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fontScale="90000"/>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2231234" y="2581262"/>
            <a:ext cx="11478299" cy="4247317"/>
          </a:xfrm>
          <a:prstGeom prst="rect">
            <a:avLst/>
          </a:prstGeom>
          <a:noFill/>
        </p:spPr>
        <p:txBody>
          <a:bodyPr wrap="square">
            <a:spAutoFit/>
          </a:bodyPr>
          <a:lstStyle/>
          <a:p>
            <a:endParaRPr lang="pl-PL" sz="2700" dirty="0"/>
          </a:p>
          <a:p>
            <a:r>
              <a:rPr lang="pl-PL" sz="2700" dirty="0"/>
              <a:t>    </a:t>
            </a:r>
            <a:r>
              <a:rPr lang="pl-PL" sz="2700" b="1" dirty="0"/>
              <a:t>Tak</a:t>
            </a:r>
            <a:r>
              <a:rPr lang="pl-PL" sz="2700"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sz="2700" dirty="0"/>
          </a:p>
          <a:p>
            <a:r>
              <a:rPr lang="pl-PL" sz="2700" dirty="0"/>
              <a:t>    </a:t>
            </a:r>
            <a:r>
              <a:rPr lang="pl-PL" sz="2700" b="1" dirty="0"/>
              <a:t>Nie</a:t>
            </a:r>
            <a:r>
              <a:rPr lang="pl-PL" sz="2700"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441132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1021559" y="3"/>
            <a:ext cx="16244886" cy="1687470"/>
          </a:xfrm>
        </p:spPr>
        <p:txBody>
          <a:bodyPr vert="horz" wrap="square" lIns="0" tIns="68580" rIns="0" bIns="68580" numCol="1" rtlCol="0" anchor="b" anchorCtr="0" compatLnSpc="1">
            <a:prstTxWarp prst="textNoShape">
              <a:avLst/>
            </a:prstTxWarp>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1021559" y="2227176"/>
            <a:ext cx="7948613" cy="6912768"/>
          </a:xfrm>
          <a:prstGeom prst="rect">
            <a:avLst/>
          </a:prstGeom>
        </p:spPr>
        <p:txBody>
          <a:bodyPr vert="horz" lIns="0" tIns="68580" rIns="0" bIns="68580" rtlCol="0">
            <a:normAutofit/>
          </a:bodyPr>
          <a:lstStyle/>
          <a:p>
            <a:pPr marL="342891" indent="-342891">
              <a:lnSpc>
                <a:spcPct val="120000"/>
              </a:lnSpc>
              <a:spcBef>
                <a:spcPts val="600"/>
              </a:spcBef>
              <a:spcAft>
                <a:spcPts val="600"/>
              </a:spcAft>
              <a:buSzPct val="90000"/>
              <a:buFont typeface="Wingdings" pitchFamily="2" charset="2"/>
              <a:buChar char="§"/>
            </a:pPr>
            <a:r>
              <a:rPr lang="pl-PL" sz="3600">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9317834" y="2237786"/>
            <a:ext cx="7948613" cy="6912768"/>
          </a:xfrm>
          <a:prstGeom prst="rect">
            <a:avLst/>
          </a:prstGeom>
          <a:noFill/>
        </p:spPr>
      </p:pic>
    </p:spTree>
    <p:extLst>
      <p:ext uri="{BB962C8B-B14F-4D97-AF65-F5344CB8AC3E}">
        <p14:creationId xmlns:p14="http://schemas.microsoft.com/office/powerpoint/2010/main" val="213217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normAutofit fontScale="90000"/>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1497434" y="3057790"/>
            <a:ext cx="13640501" cy="4247317"/>
          </a:xfrm>
          <a:prstGeom prst="rect">
            <a:avLst/>
          </a:prstGeom>
          <a:noFill/>
        </p:spPr>
        <p:txBody>
          <a:bodyPr wrap="square" rtlCol="0">
            <a:spAutoFit/>
          </a:bodyPr>
          <a:lstStyle/>
          <a:p>
            <a:r>
              <a:rPr lang="pl-PL" sz="2700" dirty="0"/>
              <a:t>Język Python ma bardzo wiele zastosowań, wymieńmy najważniejsze:</a:t>
            </a:r>
          </a:p>
          <a:p>
            <a:pPr marL="514337" indent="-514337">
              <a:buAutoNum type="arabicPeriod"/>
            </a:pPr>
            <a:r>
              <a:rPr lang="pl-PL" sz="2700" dirty="0"/>
              <a:t>Aplikacje standardowe (konsola) – wykorzystanie podstawowych elementów języka</a:t>
            </a:r>
          </a:p>
          <a:p>
            <a:pPr marL="514337" indent="-514337">
              <a:buAutoNum type="arabicPeriod"/>
            </a:pPr>
            <a:r>
              <a:rPr lang="pl-PL" sz="2700" dirty="0"/>
              <a:t>Aplikacje bazodanowe, analiza danych, analiza struktur danych, Big Data, Data Science</a:t>
            </a:r>
          </a:p>
          <a:p>
            <a:pPr marL="514337" indent="-514337">
              <a:buAutoNum type="arabicPeriod"/>
            </a:pPr>
            <a:r>
              <a:rPr lang="pl-PL" sz="2700" dirty="0"/>
              <a:t>Aplikacje Web – platformy: Django, Flask, Bottle, Jade  - wysoki poziom bezpieczeństwa</a:t>
            </a:r>
          </a:p>
          <a:p>
            <a:pPr marL="514337" indent="-514337">
              <a:buAutoNum type="arabicPeriod"/>
            </a:pPr>
            <a:r>
              <a:rPr lang="pl-PL" sz="2700" dirty="0"/>
              <a:t>Aplikacje AI(Sztuczna Inteligencja)  - w tym algorytmy Machine Learning i Deep Learning, jest wiele bibliotek pozwalających na programowanie tego typu algorytmów takich jak sieci neuronowe, genetyka itd. (scikit-learn, keras)</a:t>
            </a:r>
          </a:p>
          <a:p>
            <a:pPr marL="514337" indent="-514337">
              <a:buAutoNum type="arabicPeriod"/>
            </a:pPr>
            <a:r>
              <a:rPr lang="pl-PL" sz="2700" dirty="0"/>
              <a:t>Rocket Science  - programowanie eksperymentalnych algorytmów oraz struktur danych z użyciem wyników nowoczesnych badań naukowych.</a:t>
            </a:r>
          </a:p>
          <a:p>
            <a:pPr marL="514337" indent="-514337">
              <a:buAutoNum type="arabicPeriod"/>
            </a:pPr>
            <a:endParaRPr lang="pl-PL" sz="270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1497437" y="7726262"/>
            <a:ext cx="12545736" cy="1338828"/>
          </a:xfrm>
          <a:prstGeom prst="rect">
            <a:avLst/>
          </a:prstGeom>
          <a:noFill/>
        </p:spPr>
        <p:txBody>
          <a:bodyPr wrap="square" rtlCol="0">
            <a:spAutoFit/>
          </a:bodyPr>
          <a:lstStyle/>
          <a:p>
            <a:r>
              <a:rPr lang="pl-PL" sz="270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normAutofit fontScale="90000"/>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2123222" y="2373514"/>
            <a:ext cx="11586311" cy="4662815"/>
          </a:xfrm>
          <a:prstGeom prst="rect">
            <a:avLst/>
          </a:prstGeom>
          <a:noFill/>
        </p:spPr>
        <p:txBody>
          <a:bodyPr wrap="square">
            <a:spAutoFit/>
          </a:bodyPr>
          <a:lstStyle/>
          <a:p>
            <a:pPr marL="428616" indent="-428616">
              <a:buFont typeface="Arial" panose="020B0604020202020204" pitchFamily="34" charset="0"/>
              <a:buChar char="•"/>
            </a:pPr>
            <a:r>
              <a:rPr lang="pl-PL" sz="2700" dirty="0"/>
              <a:t>Samoświadomość: Umiejętność postrzegania siebie jako oddzielnego bytu, zdolność do introspekcji i refleksji nad własnymi myślami i uczuciami.</a:t>
            </a:r>
          </a:p>
          <a:p>
            <a:pPr marL="428616" indent="-428616">
              <a:buFont typeface="Arial" panose="020B0604020202020204" pitchFamily="34" charset="0"/>
              <a:buChar char="•"/>
            </a:pPr>
            <a:r>
              <a:rPr lang="pl-PL" sz="2700" dirty="0"/>
              <a:t>Percepcja zewnętrzna: Świadomość otaczającego świata, zdolność do odbierania bodźców zmysłowych i interpretowania ich w kontekście własnych doświadczeń.</a:t>
            </a:r>
          </a:p>
          <a:p>
            <a:pPr marL="428616" indent="-428616">
              <a:buFont typeface="Arial" panose="020B0604020202020204" pitchFamily="34" charset="0"/>
              <a:buChar char="•"/>
            </a:pPr>
            <a:r>
              <a:rPr lang="pl-PL" sz="2700" dirty="0"/>
              <a:t>Świadomość sytuacyjna: Zdolność do rozumienia i interpretowania sytuacji, w której się znajdujemy, oraz do podejmowania decyzji na podstawie tej interpretacji.</a:t>
            </a:r>
          </a:p>
          <a:p>
            <a:pPr marL="428616" indent="-428616">
              <a:buFont typeface="Arial" panose="020B0604020202020204" pitchFamily="34" charset="0"/>
              <a:buChar char="•"/>
            </a:pPr>
            <a:r>
              <a:rPr lang="pl-PL" sz="2700"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8522967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normAutofit/>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normAutofit/>
          </a:bodyPr>
          <a:lstStyle/>
          <a:p>
            <a:r>
              <a:rPr lang="pl-PL" dirty="0"/>
              <a:t>Co to jest maszynowe uczenie się ? (Machine Learning)</a:t>
            </a:r>
          </a:p>
        </p:txBody>
      </p:sp>
    </p:spTree>
    <p:extLst>
      <p:ext uri="{BB962C8B-B14F-4D97-AF65-F5344CB8AC3E}">
        <p14:creationId xmlns:p14="http://schemas.microsoft.com/office/powerpoint/2010/main" val="15031866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normAutofit/>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normAutofit/>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a:bodyPr>
          <a:lstStyle/>
          <a:p>
            <a:r>
              <a:rPr lang="pl-PL" b="1" dirty="0"/>
              <a:t>Uczenie nadzorowane (</a:t>
            </a:r>
            <a:r>
              <a:rPr lang="pl-PL" b="1" dirty="0" err="1"/>
              <a:t>supervised</a:t>
            </a:r>
            <a:r>
              <a:rPr lang="pl-PL" b="1" dirty="0"/>
              <a:t> learning)</a:t>
            </a:r>
            <a:endParaRPr lang="pl-PL" dirty="0"/>
          </a:p>
          <a:p>
            <a:pPr marL="800081"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800081"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800081"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631529" y="1903388"/>
            <a:ext cx="9144000" cy="7294305"/>
          </a:xfrm>
          <a:prstGeom prst="rect">
            <a:avLst/>
          </a:prstGeom>
        </p:spPr>
        <p:txBody>
          <a:bodyPr wrap="square">
            <a:spAutoFit/>
          </a:bodyPr>
          <a:lstStyle/>
          <a:p>
            <a:r>
              <a:rPr lang="pl-PL" sz="3600" b="1" dirty="0"/>
              <a:t>Klasyfikacja (</a:t>
            </a:r>
            <a:r>
              <a:rPr lang="pl-PL" sz="3600" b="1" dirty="0" err="1"/>
              <a:t>classification</a:t>
            </a:r>
            <a:r>
              <a:rPr lang="pl-PL" sz="3600" b="1" dirty="0"/>
              <a:t>)</a:t>
            </a:r>
          </a:p>
          <a:p>
            <a:endParaRPr lang="pl-PL" sz="3600" dirty="0"/>
          </a:p>
          <a:p>
            <a:r>
              <a:rPr lang="pl-PL" sz="3600"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9509762" y="2992580"/>
            <a:ext cx="8229600" cy="61722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914402" y="1707281"/>
            <a:ext cx="7440191" cy="7469612"/>
          </a:xfrm>
        </p:spPr>
        <p:txBody>
          <a:bodyPr>
            <a:normAutofit/>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9296029" y="2660072"/>
            <a:ext cx="6512546" cy="681782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1052549" y="1975749"/>
            <a:ext cx="9144000" cy="7294305"/>
          </a:xfrm>
          <a:prstGeom prst="rect">
            <a:avLst/>
          </a:prstGeom>
        </p:spPr>
        <p:txBody>
          <a:bodyPr>
            <a:spAutoFit/>
          </a:bodyPr>
          <a:lstStyle/>
          <a:p>
            <a:r>
              <a:rPr lang="pl-PL" sz="3600" b="1" dirty="0"/>
              <a:t>Grupowanie (</a:t>
            </a:r>
            <a:r>
              <a:rPr lang="pl-PL" sz="3600" b="1" dirty="0" err="1"/>
              <a:t>clustering</a:t>
            </a:r>
            <a:r>
              <a:rPr lang="pl-PL" sz="3600" b="1" dirty="0"/>
              <a:t>)</a:t>
            </a:r>
          </a:p>
          <a:p>
            <a:endParaRPr lang="pl-PL" sz="3600" dirty="0"/>
          </a:p>
          <a:p>
            <a:r>
              <a:rPr lang="pl-PL" sz="3600"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9803477" y="3312622"/>
            <a:ext cx="7570124" cy="5677592"/>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800081"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800081"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800081"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theme/theme1.xml><?xml version="1.0" encoding="utf-8"?>
<a:theme xmlns:a="http://schemas.openxmlformats.org/drawingml/2006/main" name="Motyw pakietu Office">
  <a:themeElements>
    <a:clrScheme name="EITT">
      <a:dk1>
        <a:srgbClr val="000000"/>
      </a:dk1>
      <a:lt1>
        <a:srgbClr val="FFFFFF"/>
      </a:lt1>
      <a:dk2>
        <a:srgbClr val="186296"/>
      </a:dk2>
      <a:lt2>
        <a:srgbClr val="EEECE1"/>
      </a:lt2>
      <a:accent1>
        <a:srgbClr val="0DAFAA"/>
      </a:accent1>
      <a:accent2>
        <a:srgbClr val="E15056"/>
      </a:accent2>
      <a:accent3>
        <a:srgbClr val="EDC56D"/>
      </a:accent3>
      <a:accent4>
        <a:srgbClr val="186296"/>
      </a:accent4>
      <a:accent5>
        <a:srgbClr val="FEFFFF"/>
      </a:accent5>
      <a:accent6>
        <a:srgbClr val="C8C3C3"/>
      </a:accent6>
      <a:hlink>
        <a:srgbClr val="05AFAA"/>
      </a:hlink>
      <a:folHlink>
        <a:srgbClr val="05AFA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zentacja2" id="{D5134F10-3B43-9B47-81D8-3C6B6333539F}" vid="{C08E383F-96FA-ED4E-86CF-38123EB515B1}"/>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680BE5C60012E4E80E1326667910C54" ma:contentTypeVersion="18" ma:contentTypeDescription="Utwórz nowy dokument." ma:contentTypeScope="" ma:versionID="df9960db2bf72f9e31af117c95f99283">
  <xsd:schema xmlns:xsd="http://www.w3.org/2001/XMLSchema" xmlns:xs="http://www.w3.org/2001/XMLSchema" xmlns:p="http://schemas.microsoft.com/office/2006/metadata/properties" xmlns:ns2="3ec42a03-62fa-45c3-b3b5-0f2fee9a168f" xmlns:ns3="d0fd9a9d-e007-44db-bcbe-9b6d7103f636" targetNamespace="http://schemas.microsoft.com/office/2006/metadata/properties" ma:root="true" ma:fieldsID="471e19371cb49089962b6da88c692fec" ns2:_="" ns3:_="">
    <xsd:import namespace="3ec42a03-62fa-45c3-b3b5-0f2fee9a168f"/>
    <xsd:import namespace="d0fd9a9d-e007-44db-bcbe-9b6d7103f63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c42a03-62fa-45c3-b3b5-0f2fee9a16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Tagi obrazów" ma:readOnly="false" ma:fieldId="{5cf76f15-5ced-4ddc-b409-7134ff3c332f}" ma:taxonomyMulti="true" ma:sspId="58a69bc0-293e-4da5-a29b-2fdc1d8f24e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fd9a9d-e007-44db-bcbe-9b6d7103f63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96fdfca3-b183-4eb9-bbbe-816a987db4ef}" ma:internalName="TaxCatchAll" ma:showField="CatchAllData" ma:web="d0fd9a9d-e007-44db-bcbe-9b6d7103f636">
      <xsd:complexType>
        <xsd:complexContent>
          <xsd:extension base="dms:MultiChoiceLookup">
            <xsd:sequence>
              <xsd:element name="Value" type="dms:Lookup" maxOccurs="unbounded" minOccurs="0" nillable="true"/>
            </xsd:sequence>
          </xsd:extension>
        </xsd:complexContent>
      </xsd:complexType>
    </xsd:element>
    <xsd:element name="SharedWithUsers" ma:index="24" nillable="true" ma:displayName="Udostępniani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5" nillable="true" ma:displayName="Udostępnione dla — szczegóły"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ec42a03-62fa-45c3-b3b5-0f2fee9a168f">
      <Terms xmlns="http://schemas.microsoft.com/office/infopath/2007/PartnerControls"/>
    </lcf76f155ced4ddcb4097134ff3c332f>
    <TaxCatchAll xmlns="d0fd9a9d-e007-44db-bcbe-9b6d7103f636" xsi:nil="true"/>
  </documentManagement>
</p:properties>
</file>

<file path=customXml/itemProps1.xml><?xml version="1.0" encoding="utf-8"?>
<ds:datastoreItem xmlns:ds="http://schemas.openxmlformats.org/officeDocument/2006/customXml" ds:itemID="{C373BF08-0550-40A5-8EF3-E1253FCE46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c42a03-62fa-45c3-b3b5-0f2fee9a168f"/>
    <ds:schemaRef ds:uri="d0fd9a9d-e007-44db-bcbe-9b6d7103f6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1925B9-7041-4E4D-9964-9450394821BB}">
  <ds:schemaRefs>
    <ds:schemaRef ds:uri="http://schemas.microsoft.com/sharepoint/v3/contenttype/forms"/>
  </ds:schemaRefs>
</ds:datastoreItem>
</file>

<file path=customXml/itemProps3.xml><?xml version="1.0" encoding="utf-8"?>
<ds:datastoreItem xmlns:ds="http://schemas.openxmlformats.org/officeDocument/2006/customXml" ds:itemID="{3B163F49-3DA8-4AA2-88DE-C6A8AC63DF24}">
  <ds:schemaRefs>
    <ds:schemaRef ds:uri="http://schemas.microsoft.com/office/2006/metadata/properties"/>
    <ds:schemaRef ds:uri="http://schemas.microsoft.com/office/infopath/2007/PartnerControls"/>
    <ds:schemaRef ds:uri="e93f187d-0393-4ad3-903a-e0e0e5afbb4f"/>
    <ds:schemaRef ds:uri="97082a71-b98b-4ee6-ba17-43b54f5965e9"/>
    <ds:schemaRef ds:uri="3ec42a03-62fa-45c3-b3b5-0f2fee9a168f"/>
    <ds:schemaRef ds:uri="d0fd9a9d-e007-44db-bcbe-9b6d7103f636"/>
  </ds:schemaRefs>
</ds:datastoreItem>
</file>

<file path=docProps/app.xml><?xml version="1.0" encoding="utf-8"?>
<Properties xmlns="http://schemas.openxmlformats.org/officeDocument/2006/extended-properties" xmlns:vt="http://schemas.openxmlformats.org/officeDocument/2006/docPropsVTypes">
  <Template>EITT_Prezentacja_Python_T_AI</Template>
  <TotalTime>462</TotalTime>
  <Words>11688</Words>
  <Application>Microsoft Office PowerPoint</Application>
  <PresentationFormat>Niestandardowy</PresentationFormat>
  <Paragraphs>1032</Paragraphs>
  <Slides>170</Slides>
  <Notes>5</Notes>
  <HiddenSlides>0</HiddenSlides>
  <MMClips>0</MMClips>
  <ScaleCrop>false</ScaleCrop>
  <HeadingPairs>
    <vt:vector size="6" baseType="variant">
      <vt:variant>
        <vt:lpstr>Używane czcionki</vt:lpstr>
      </vt:variant>
      <vt:variant>
        <vt:i4>23</vt:i4>
      </vt:variant>
      <vt:variant>
        <vt:lpstr>Motyw</vt:lpstr>
      </vt:variant>
      <vt:variant>
        <vt:i4>1</vt:i4>
      </vt:variant>
      <vt:variant>
        <vt:lpstr>Tytuły slajdów</vt:lpstr>
      </vt:variant>
      <vt:variant>
        <vt:i4>170</vt:i4>
      </vt:variant>
    </vt:vector>
  </HeadingPairs>
  <TitlesOfParts>
    <vt:vector size="194" baseType="lpstr">
      <vt:lpstr>Calibri (MS)</vt:lpstr>
      <vt:lpstr>Wingdings</vt:lpstr>
      <vt:lpstr>Courier New</vt:lpstr>
      <vt:lpstr>MyriadPro-BoldCond</vt:lpstr>
      <vt:lpstr>ITCZapfDingbats</vt:lpstr>
      <vt:lpstr>Arial Black</vt:lpstr>
      <vt:lpstr>Consolas</vt:lpstr>
      <vt:lpstr>Open Sans Bold</vt:lpstr>
      <vt:lpstr>Calibri</vt:lpstr>
      <vt:lpstr>Arial</vt:lpstr>
      <vt:lpstr>MinionPro-It</vt:lpstr>
      <vt:lpstr>JetBrains Mono</vt:lpstr>
      <vt:lpstr>Open Sans Semi-Bold</vt:lpstr>
      <vt:lpstr>TT5C8o00</vt:lpstr>
      <vt:lpstr>TT5CCo00</vt:lpstr>
      <vt:lpstr>LettrGoth12EU</vt:lpstr>
      <vt:lpstr>Antonio Ultra-Bold</vt:lpstr>
      <vt:lpstr>TT5C1o00</vt:lpstr>
      <vt:lpstr>Calibri (MS) Bold</vt:lpstr>
      <vt:lpstr>Open Sans</vt:lpstr>
      <vt:lpstr>MinionPro-Regular</vt:lpstr>
      <vt:lpstr>Roboto</vt:lpstr>
      <vt:lpstr>Aptos</vt:lpstr>
      <vt:lpstr>Motyw pakietu Office</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ANI i AGI</vt:lpstr>
      <vt:lpstr>Sztuczna Inteligencja</vt:lpstr>
      <vt:lpstr>AI</vt:lpstr>
      <vt:lpstr>AI</vt:lpstr>
      <vt:lpstr>AI</vt:lpstr>
      <vt:lpstr>Czy sztuczna inteligencja jest inteligentna?</vt:lpstr>
      <vt:lpstr>Czy AI jest naprawdę inteligentna?</vt:lpstr>
      <vt:lpstr>świadomość</vt:lpstr>
      <vt:lpstr>Kluczowe aspekty świadomości</vt:lpstr>
      <vt:lpstr>Co to jest maszynowe uczenie się ? (Machine Learning)</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Co to jest Conda?</vt:lpstr>
      <vt:lpstr>DATALORE</vt:lpstr>
      <vt:lpstr>Biblioteka pandas </vt:lpstr>
      <vt:lpstr>pandas</vt:lpstr>
      <vt:lpstr>Podstawowe typy danych w pandas</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ANALIZA NLP</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3</cp:revision>
  <dcterms:created xsi:type="dcterms:W3CDTF">2025-05-21T05:21:21Z</dcterms:created>
  <dcterms:modified xsi:type="dcterms:W3CDTF">2025-05-21T13:04:04Z</dcterms:modified>
  <dc:identifier>DAGdvpFbcjs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0x010100B680BE5C60012E4E80E1326667910C54</vt:lpwstr>
  </property>
  <property fmtid="{D5CDD505-2E9C-101B-9397-08002B2CF9AE}" pid="3" name="MediaServiceImageTags">
    <vt:lpwstr/>
  </property>
</Properties>
</file>